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80" r:id="rId4"/>
    <p:sldId id="271" r:id="rId5"/>
    <p:sldId id="273" r:id="rId6"/>
    <p:sldId id="272" r:id="rId7"/>
    <p:sldId id="274" r:id="rId8"/>
    <p:sldId id="276" r:id="rId9"/>
    <p:sldId id="277" r:id="rId10"/>
    <p:sldId id="279" r:id="rId11"/>
    <p:sldId id="281" r:id="rId12"/>
    <p:sldId id="282" r:id="rId13"/>
    <p:sldId id="25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D4D4D"/>
    <a:srgbClr val="292929"/>
    <a:srgbClr val="FF9900"/>
    <a:srgbClr val="00AC4E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6" autoAdjust="0"/>
    <p:restoredTop sz="94622" autoAdjust="0"/>
  </p:normalViewPr>
  <p:slideViewPr>
    <p:cSldViewPr>
      <p:cViewPr>
        <p:scale>
          <a:sx n="76" d="100"/>
          <a:sy n="76" d="100"/>
        </p:scale>
        <p:origin x="-2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97"/>
    </p:cViewPr>
  </p:sorterViewPr>
  <p:notesViewPr>
    <p:cSldViewPr>
      <p:cViewPr varScale="1">
        <p:scale>
          <a:sx n="51" d="100"/>
          <a:sy n="51" d="100"/>
        </p:scale>
        <p:origin x="-273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5D92AE-9A05-4352-877A-D7A47C4BFAFA}" type="doc">
      <dgm:prSet loTypeId="urn:microsoft.com/office/officeart/2005/8/layout/hProcess9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3976FB94-51F7-4599-9424-1E34076953B0}">
      <dgm:prSet phldrT="[Texte]" custT="1"/>
      <dgm:spPr/>
      <dgm:t>
        <a:bodyPr/>
        <a:lstStyle/>
        <a:p>
          <a:r>
            <a:rPr lang="fr-FR" sz="1600" dirty="0" smtClean="0"/>
            <a:t>Elaborer « plan annuel d’Oversight » à faire valider par </a:t>
          </a:r>
          <a:r>
            <a:rPr lang="fr-FR" sz="1600" smtClean="0"/>
            <a:t>le CCM</a:t>
          </a:r>
          <a:endParaRPr lang="fr-FR" sz="1600" dirty="0"/>
        </a:p>
      </dgm:t>
    </dgm:pt>
    <dgm:pt modelId="{12BD8F25-A7F2-40FD-AA47-F1D41EEF8124}" type="parTrans" cxnId="{2C741E88-FA0E-4D40-BBCC-9F61E0B5B518}">
      <dgm:prSet/>
      <dgm:spPr/>
      <dgm:t>
        <a:bodyPr/>
        <a:lstStyle/>
        <a:p>
          <a:endParaRPr lang="fr-FR"/>
        </a:p>
      </dgm:t>
    </dgm:pt>
    <dgm:pt modelId="{BF3DB2BF-4761-465E-A74D-A81139E191F2}" type="sibTrans" cxnId="{2C741E88-FA0E-4D40-BBCC-9F61E0B5B518}">
      <dgm:prSet/>
      <dgm:spPr/>
      <dgm:t>
        <a:bodyPr/>
        <a:lstStyle/>
        <a:p>
          <a:endParaRPr lang="fr-FR"/>
        </a:p>
      </dgm:t>
    </dgm:pt>
    <dgm:pt modelId="{DA80BF92-4AAF-4671-BA2F-5A9C746A89CC}">
      <dgm:prSet custT="1"/>
      <dgm:spPr/>
      <dgm:t>
        <a:bodyPr/>
        <a:lstStyle/>
        <a:p>
          <a:r>
            <a:rPr lang="fr-FR" sz="1600" dirty="0" smtClean="0"/>
            <a:t>Recueil des informations</a:t>
          </a:r>
        </a:p>
      </dgm:t>
    </dgm:pt>
    <dgm:pt modelId="{B84D1182-D50D-4571-85E9-C06434DF3127}" type="parTrans" cxnId="{9098C64E-D63F-4754-A377-AAB53B9695A9}">
      <dgm:prSet/>
      <dgm:spPr/>
      <dgm:t>
        <a:bodyPr/>
        <a:lstStyle/>
        <a:p>
          <a:endParaRPr lang="fr-FR"/>
        </a:p>
      </dgm:t>
    </dgm:pt>
    <dgm:pt modelId="{E5A4D4FC-5DC9-41DD-859A-C2AE357A5B04}" type="sibTrans" cxnId="{9098C64E-D63F-4754-A377-AAB53B9695A9}">
      <dgm:prSet/>
      <dgm:spPr/>
      <dgm:t>
        <a:bodyPr/>
        <a:lstStyle/>
        <a:p>
          <a:endParaRPr lang="fr-FR"/>
        </a:p>
      </dgm:t>
    </dgm:pt>
    <dgm:pt modelId="{8BC04BA8-46C1-42EC-8226-A02EA6EB3EDA}">
      <dgm:prSet custT="1"/>
      <dgm:spPr/>
      <dgm:t>
        <a:bodyPr/>
        <a:lstStyle/>
        <a:p>
          <a:r>
            <a:rPr lang="fr-FR" sz="1400" dirty="0" smtClean="0"/>
            <a:t>Analyse des informations afin d’identifier problèmes/goulots d'étranglement ainsi que les réussites</a:t>
          </a:r>
        </a:p>
      </dgm:t>
    </dgm:pt>
    <dgm:pt modelId="{077DBC66-A506-4231-8EC5-4349181A2AEF}" type="parTrans" cxnId="{BA3C30DD-E761-4A52-9513-1F6124CE3FFC}">
      <dgm:prSet/>
      <dgm:spPr/>
      <dgm:t>
        <a:bodyPr/>
        <a:lstStyle/>
        <a:p>
          <a:endParaRPr lang="fr-FR"/>
        </a:p>
      </dgm:t>
    </dgm:pt>
    <dgm:pt modelId="{9541D514-560B-4C8B-82FD-D93946B4AD03}" type="sibTrans" cxnId="{BA3C30DD-E761-4A52-9513-1F6124CE3FFC}">
      <dgm:prSet/>
      <dgm:spPr/>
      <dgm:t>
        <a:bodyPr/>
        <a:lstStyle/>
        <a:p>
          <a:endParaRPr lang="fr-FR"/>
        </a:p>
      </dgm:t>
    </dgm:pt>
    <dgm:pt modelId="{D901C58D-2C41-4C55-B8BA-A17F86B27467}">
      <dgm:prSet/>
      <dgm:spPr/>
      <dgm:t>
        <a:bodyPr/>
        <a:lstStyle/>
        <a:p>
          <a:r>
            <a:rPr lang="fr-FR" dirty="0" smtClean="0"/>
            <a:t>Prise de décision afin  d’optimiser la performance des subventions</a:t>
          </a:r>
        </a:p>
      </dgm:t>
    </dgm:pt>
    <dgm:pt modelId="{079B3F32-94B9-447D-9E17-5DC988DF7EC4}" type="parTrans" cxnId="{C7E42DE9-200A-4B94-B087-94BC9707B4F5}">
      <dgm:prSet/>
      <dgm:spPr/>
      <dgm:t>
        <a:bodyPr/>
        <a:lstStyle/>
        <a:p>
          <a:endParaRPr lang="fr-FR"/>
        </a:p>
      </dgm:t>
    </dgm:pt>
    <dgm:pt modelId="{219C47EA-880C-4D94-9D13-FD7F2F1A3528}" type="sibTrans" cxnId="{C7E42DE9-200A-4B94-B087-94BC9707B4F5}">
      <dgm:prSet/>
      <dgm:spPr/>
      <dgm:t>
        <a:bodyPr/>
        <a:lstStyle/>
        <a:p>
          <a:endParaRPr lang="fr-FR"/>
        </a:p>
      </dgm:t>
    </dgm:pt>
    <dgm:pt modelId="{FA324598-85B8-4E15-B065-B3EEB95D1DCD}">
      <dgm:prSet/>
      <dgm:spPr/>
      <dgm:t>
        <a:bodyPr/>
        <a:lstStyle/>
        <a:p>
          <a:r>
            <a:rPr lang="fr-FR" dirty="0" smtClean="0"/>
            <a:t>Identification &amp; compte-rendu des résultats</a:t>
          </a:r>
        </a:p>
      </dgm:t>
    </dgm:pt>
    <dgm:pt modelId="{A855E894-0E95-416F-8EDC-65887F6FC9ED}" type="parTrans" cxnId="{4369B9F9-A489-4E1D-AD5B-D9BD8A9DC3AB}">
      <dgm:prSet/>
      <dgm:spPr/>
      <dgm:t>
        <a:bodyPr/>
        <a:lstStyle/>
        <a:p>
          <a:endParaRPr lang="fr-FR"/>
        </a:p>
      </dgm:t>
    </dgm:pt>
    <dgm:pt modelId="{C25DB84F-0B8E-43B5-B48D-0A0CD52A7A4C}" type="sibTrans" cxnId="{4369B9F9-A489-4E1D-AD5B-D9BD8A9DC3AB}">
      <dgm:prSet/>
      <dgm:spPr/>
      <dgm:t>
        <a:bodyPr/>
        <a:lstStyle/>
        <a:p>
          <a:endParaRPr lang="fr-FR"/>
        </a:p>
      </dgm:t>
    </dgm:pt>
    <dgm:pt modelId="{45F2FE85-C971-4818-9139-FA281CC00EDB}" type="pres">
      <dgm:prSet presAssocID="{E85D92AE-9A05-4352-877A-D7A47C4BFAF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6E5A8C8-C251-46A9-8DFD-99C3966EC7A2}" type="pres">
      <dgm:prSet presAssocID="{E85D92AE-9A05-4352-877A-D7A47C4BFAFA}" presName="arrow" presStyleLbl="bgShp" presStyleIdx="0" presStyleCnt="1"/>
      <dgm:spPr/>
    </dgm:pt>
    <dgm:pt modelId="{14CB5018-709C-4A65-BD0C-3F258D36B585}" type="pres">
      <dgm:prSet presAssocID="{E85D92AE-9A05-4352-877A-D7A47C4BFAFA}" presName="linearProcess" presStyleCnt="0"/>
      <dgm:spPr/>
    </dgm:pt>
    <dgm:pt modelId="{35B00778-F82C-4A1C-8365-1A4046BFEF7B}" type="pres">
      <dgm:prSet presAssocID="{3976FB94-51F7-4599-9424-1E34076953B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C7700C-2226-4977-917A-A50D4F95CA93}" type="pres">
      <dgm:prSet presAssocID="{BF3DB2BF-4761-465E-A74D-A81139E191F2}" presName="sibTrans" presStyleCnt="0"/>
      <dgm:spPr/>
    </dgm:pt>
    <dgm:pt modelId="{6F951902-A8A9-4668-BE23-99989542DF84}" type="pres">
      <dgm:prSet presAssocID="{DA80BF92-4AAF-4671-BA2F-5A9C746A89C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7BAD09-A246-4B62-B25C-D4011D1B1814}" type="pres">
      <dgm:prSet presAssocID="{E5A4D4FC-5DC9-41DD-859A-C2AE357A5B04}" presName="sibTrans" presStyleCnt="0"/>
      <dgm:spPr/>
    </dgm:pt>
    <dgm:pt modelId="{6E25474A-40FF-4516-BBF7-D48B7D48F189}" type="pres">
      <dgm:prSet presAssocID="{8BC04BA8-46C1-42EC-8226-A02EA6EB3EDA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59DBB4-A688-425B-9733-F3C10EB980AB}" type="pres">
      <dgm:prSet presAssocID="{9541D514-560B-4C8B-82FD-D93946B4AD03}" presName="sibTrans" presStyleCnt="0"/>
      <dgm:spPr/>
    </dgm:pt>
    <dgm:pt modelId="{52B16E81-49E7-494C-9366-20C6F6A3628A}" type="pres">
      <dgm:prSet presAssocID="{D901C58D-2C41-4C55-B8BA-A17F86B27467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3F9225-9B55-4252-9E27-AA118A4CDFE1}" type="pres">
      <dgm:prSet presAssocID="{219C47EA-880C-4D94-9D13-FD7F2F1A3528}" presName="sibTrans" presStyleCnt="0"/>
      <dgm:spPr/>
    </dgm:pt>
    <dgm:pt modelId="{0FDB716C-ED2E-4F37-951C-E6730BD945EB}" type="pres">
      <dgm:prSet presAssocID="{FA324598-85B8-4E15-B065-B3EEB95D1DCD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A3C30DD-E761-4A52-9513-1F6124CE3FFC}" srcId="{E85D92AE-9A05-4352-877A-D7A47C4BFAFA}" destId="{8BC04BA8-46C1-42EC-8226-A02EA6EB3EDA}" srcOrd="2" destOrd="0" parTransId="{077DBC66-A506-4231-8EC5-4349181A2AEF}" sibTransId="{9541D514-560B-4C8B-82FD-D93946B4AD03}"/>
    <dgm:cxn modelId="{9098C64E-D63F-4754-A377-AAB53B9695A9}" srcId="{E85D92AE-9A05-4352-877A-D7A47C4BFAFA}" destId="{DA80BF92-4AAF-4671-BA2F-5A9C746A89CC}" srcOrd="1" destOrd="0" parTransId="{B84D1182-D50D-4571-85E9-C06434DF3127}" sibTransId="{E5A4D4FC-5DC9-41DD-859A-C2AE357A5B04}"/>
    <dgm:cxn modelId="{39595341-E091-4E38-8477-983D9E342DE4}" type="presOf" srcId="{DA80BF92-4AAF-4671-BA2F-5A9C746A89CC}" destId="{6F951902-A8A9-4668-BE23-99989542DF84}" srcOrd="0" destOrd="0" presId="urn:microsoft.com/office/officeart/2005/8/layout/hProcess9"/>
    <dgm:cxn modelId="{0920DA64-8675-4279-9758-52D99928C6B3}" type="presOf" srcId="{D901C58D-2C41-4C55-B8BA-A17F86B27467}" destId="{52B16E81-49E7-494C-9366-20C6F6A3628A}" srcOrd="0" destOrd="0" presId="urn:microsoft.com/office/officeart/2005/8/layout/hProcess9"/>
    <dgm:cxn modelId="{7E93CA0D-68FA-49F8-9720-473B2A1815C2}" type="presOf" srcId="{3976FB94-51F7-4599-9424-1E34076953B0}" destId="{35B00778-F82C-4A1C-8365-1A4046BFEF7B}" srcOrd="0" destOrd="0" presId="urn:microsoft.com/office/officeart/2005/8/layout/hProcess9"/>
    <dgm:cxn modelId="{C7E42DE9-200A-4B94-B087-94BC9707B4F5}" srcId="{E85D92AE-9A05-4352-877A-D7A47C4BFAFA}" destId="{D901C58D-2C41-4C55-B8BA-A17F86B27467}" srcOrd="3" destOrd="0" parTransId="{079B3F32-94B9-447D-9E17-5DC988DF7EC4}" sibTransId="{219C47EA-880C-4D94-9D13-FD7F2F1A3528}"/>
    <dgm:cxn modelId="{4369B9F9-A489-4E1D-AD5B-D9BD8A9DC3AB}" srcId="{E85D92AE-9A05-4352-877A-D7A47C4BFAFA}" destId="{FA324598-85B8-4E15-B065-B3EEB95D1DCD}" srcOrd="4" destOrd="0" parTransId="{A855E894-0E95-416F-8EDC-65887F6FC9ED}" sibTransId="{C25DB84F-0B8E-43B5-B48D-0A0CD52A7A4C}"/>
    <dgm:cxn modelId="{C01FF4B8-5764-4A6B-8E16-9E2904C04182}" type="presOf" srcId="{E85D92AE-9A05-4352-877A-D7A47C4BFAFA}" destId="{45F2FE85-C971-4818-9139-FA281CC00EDB}" srcOrd="0" destOrd="0" presId="urn:microsoft.com/office/officeart/2005/8/layout/hProcess9"/>
    <dgm:cxn modelId="{2C741E88-FA0E-4D40-BBCC-9F61E0B5B518}" srcId="{E85D92AE-9A05-4352-877A-D7A47C4BFAFA}" destId="{3976FB94-51F7-4599-9424-1E34076953B0}" srcOrd="0" destOrd="0" parTransId="{12BD8F25-A7F2-40FD-AA47-F1D41EEF8124}" sibTransId="{BF3DB2BF-4761-465E-A74D-A81139E191F2}"/>
    <dgm:cxn modelId="{73763CE4-4AB1-4BE9-80D8-E462F751FAD9}" type="presOf" srcId="{FA324598-85B8-4E15-B065-B3EEB95D1DCD}" destId="{0FDB716C-ED2E-4F37-951C-E6730BD945EB}" srcOrd="0" destOrd="0" presId="urn:microsoft.com/office/officeart/2005/8/layout/hProcess9"/>
    <dgm:cxn modelId="{C385FA3C-3EBF-4DB7-AD85-7D92AA8E7561}" type="presOf" srcId="{8BC04BA8-46C1-42EC-8226-A02EA6EB3EDA}" destId="{6E25474A-40FF-4516-BBF7-D48B7D48F189}" srcOrd="0" destOrd="0" presId="urn:microsoft.com/office/officeart/2005/8/layout/hProcess9"/>
    <dgm:cxn modelId="{776D2710-BD13-4BD3-910F-2B018C47F02F}" type="presParOf" srcId="{45F2FE85-C971-4818-9139-FA281CC00EDB}" destId="{E6E5A8C8-C251-46A9-8DFD-99C3966EC7A2}" srcOrd="0" destOrd="0" presId="urn:microsoft.com/office/officeart/2005/8/layout/hProcess9"/>
    <dgm:cxn modelId="{D0BBF88D-A095-4FD7-A449-01186C2CA57F}" type="presParOf" srcId="{45F2FE85-C971-4818-9139-FA281CC00EDB}" destId="{14CB5018-709C-4A65-BD0C-3F258D36B585}" srcOrd="1" destOrd="0" presId="urn:microsoft.com/office/officeart/2005/8/layout/hProcess9"/>
    <dgm:cxn modelId="{9BB8FA6F-6245-4E4A-9E9F-736C48E1323F}" type="presParOf" srcId="{14CB5018-709C-4A65-BD0C-3F258D36B585}" destId="{35B00778-F82C-4A1C-8365-1A4046BFEF7B}" srcOrd="0" destOrd="0" presId="urn:microsoft.com/office/officeart/2005/8/layout/hProcess9"/>
    <dgm:cxn modelId="{3E7AB967-9499-4187-AC63-9537FFF30DF9}" type="presParOf" srcId="{14CB5018-709C-4A65-BD0C-3F258D36B585}" destId="{3BC7700C-2226-4977-917A-A50D4F95CA93}" srcOrd="1" destOrd="0" presId="urn:microsoft.com/office/officeart/2005/8/layout/hProcess9"/>
    <dgm:cxn modelId="{70918175-3B9A-4960-B483-89C8D7A52011}" type="presParOf" srcId="{14CB5018-709C-4A65-BD0C-3F258D36B585}" destId="{6F951902-A8A9-4668-BE23-99989542DF84}" srcOrd="2" destOrd="0" presId="urn:microsoft.com/office/officeart/2005/8/layout/hProcess9"/>
    <dgm:cxn modelId="{18834593-9E5C-4CB1-BDE5-82355A1F7D7F}" type="presParOf" srcId="{14CB5018-709C-4A65-BD0C-3F258D36B585}" destId="{9E7BAD09-A246-4B62-B25C-D4011D1B1814}" srcOrd="3" destOrd="0" presId="urn:microsoft.com/office/officeart/2005/8/layout/hProcess9"/>
    <dgm:cxn modelId="{8468B6D9-5A85-4A11-BEB1-023EF1312A79}" type="presParOf" srcId="{14CB5018-709C-4A65-BD0C-3F258D36B585}" destId="{6E25474A-40FF-4516-BBF7-D48B7D48F189}" srcOrd="4" destOrd="0" presId="urn:microsoft.com/office/officeart/2005/8/layout/hProcess9"/>
    <dgm:cxn modelId="{CF6CADEE-5636-44F4-A67D-34322AA658AB}" type="presParOf" srcId="{14CB5018-709C-4A65-BD0C-3F258D36B585}" destId="{7059DBB4-A688-425B-9733-F3C10EB980AB}" srcOrd="5" destOrd="0" presId="urn:microsoft.com/office/officeart/2005/8/layout/hProcess9"/>
    <dgm:cxn modelId="{680FF43C-6D0E-440B-8799-98D0B07711D4}" type="presParOf" srcId="{14CB5018-709C-4A65-BD0C-3F258D36B585}" destId="{52B16E81-49E7-494C-9366-20C6F6A3628A}" srcOrd="6" destOrd="0" presId="urn:microsoft.com/office/officeart/2005/8/layout/hProcess9"/>
    <dgm:cxn modelId="{A695B8F0-11B4-4DB6-A0E6-682A187D23CE}" type="presParOf" srcId="{14CB5018-709C-4A65-BD0C-3F258D36B585}" destId="{D43F9225-9B55-4252-9E27-AA118A4CDFE1}" srcOrd="7" destOrd="0" presId="urn:microsoft.com/office/officeart/2005/8/layout/hProcess9"/>
    <dgm:cxn modelId="{FC78FC43-0193-4534-98DC-8E8AA40C5462}" type="presParOf" srcId="{14CB5018-709C-4A65-BD0C-3F258D36B585}" destId="{0FDB716C-ED2E-4F37-951C-E6730BD945E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4A552C-CCE5-4D48-A9D1-A4C97F6A2DAC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458BB463-E784-4EF8-967A-6ED09556C48C}">
      <dgm:prSet phldrT="[Texte]"/>
      <dgm:spPr/>
      <dgm:t>
        <a:bodyPr/>
        <a:lstStyle/>
        <a:p>
          <a:r>
            <a:rPr lang="fr-FR" dirty="0" smtClean="0"/>
            <a:t>Oversight</a:t>
          </a:r>
          <a:endParaRPr lang="fr-FR" dirty="0"/>
        </a:p>
      </dgm:t>
    </dgm:pt>
    <dgm:pt modelId="{7B4DD159-71A0-4AD8-8305-F408D71FA309}" type="parTrans" cxnId="{1255C69B-0BA6-410D-8028-6824352F26C6}">
      <dgm:prSet/>
      <dgm:spPr/>
      <dgm:t>
        <a:bodyPr/>
        <a:lstStyle/>
        <a:p>
          <a:endParaRPr lang="fr-FR"/>
        </a:p>
      </dgm:t>
    </dgm:pt>
    <dgm:pt modelId="{CC951205-AE44-4386-BAC3-FFB685414E73}" type="sibTrans" cxnId="{1255C69B-0BA6-410D-8028-6824352F26C6}">
      <dgm:prSet/>
      <dgm:spPr/>
      <dgm:t>
        <a:bodyPr/>
        <a:lstStyle/>
        <a:p>
          <a:endParaRPr lang="fr-FR"/>
        </a:p>
      </dgm:t>
    </dgm:pt>
    <dgm:pt modelId="{B260AFEC-AD89-4A38-84C2-1CCD061635A2}">
      <dgm:prSet phldrT="[Texte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E. Propositions</a:t>
          </a:r>
          <a:endParaRPr lang="fr-FR" dirty="0">
            <a:solidFill>
              <a:schemeClr val="bg1"/>
            </a:solidFill>
          </a:endParaRPr>
        </a:p>
      </dgm:t>
    </dgm:pt>
    <dgm:pt modelId="{61037592-70EC-4350-9EBA-0D2FA162350F}" type="parTrans" cxnId="{0BE97A95-BF12-4D2C-95B0-7D28B804C475}">
      <dgm:prSet/>
      <dgm:spPr/>
      <dgm:t>
        <a:bodyPr/>
        <a:lstStyle/>
        <a:p>
          <a:endParaRPr lang="fr-FR"/>
        </a:p>
      </dgm:t>
    </dgm:pt>
    <dgm:pt modelId="{1A6AED93-2BE9-4048-91B8-60389DB2E969}" type="sibTrans" cxnId="{0BE97A95-BF12-4D2C-95B0-7D28B804C475}">
      <dgm:prSet/>
      <dgm:spPr/>
      <dgm:t>
        <a:bodyPr/>
        <a:lstStyle/>
        <a:p>
          <a:endParaRPr lang="fr-FR"/>
        </a:p>
      </dgm:t>
    </dgm:pt>
    <dgm:pt modelId="{45B87371-6857-48C2-9870-F235174B2E25}" type="pres">
      <dgm:prSet presAssocID="{284A552C-CCE5-4D48-A9D1-A4C97F6A2DAC}" presName="Name0" presStyleCnt="0">
        <dgm:presLayoutVars>
          <dgm:dir/>
          <dgm:resizeHandles val="exact"/>
        </dgm:presLayoutVars>
      </dgm:prSet>
      <dgm:spPr/>
    </dgm:pt>
    <dgm:pt modelId="{C0D70D08-46B4-4B8A-86D8-9024B5FECF7F}" type="pres">
      <dgm:prSet presAssocID="{458BB463-E784-4EF8-967A-6ED09556C48C}" presName="node" presStyleLbl="node1" presStyleIdx="0" presStyleCnt="2" custLinFactNeighborX="-27029" custLinFactNeighborY="-2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7FC939-2736-4C25-B482-541C8E205050}" type="pres">
      <dgm:prSet presAssocID="{CC951205-AE44-4386-BAC3-FFB685414E73}" presName="sibTrans" presStyleLbl="sibTrans2D1" presStyleIdx="0" presStyleCnt="1"/>
      <dgm:spPr/>
      <dgm:t>
        <a:bodyPr/>
        <a:lstStyle/>
        <a:p>
          <a:endParaRPr lang="fr-FR"/>
        </a:p>
      </dgm:t>
    </dgm:pt>
    <dgm:pt modelId="{77D5C2E6-0209-4342-B35C-4528AA8F116B}" type="pres">
      <dgm:prSet presAssocID="{CC951205-AE44-4386-BAC3-FFB685414E73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D1328D56-A7FF-4746-A729-13B63E2BB90A}" type="pres">
      <dgm:prSet presAssocID="{B260AFEC-AD89-4A38-84C2-1CCD061635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CF0C2F-D48D-4F2B-B0FF-B8435FD2C2E2}" type="presOf" srcId="{458BB463-E784-4EF8-967A-6ED09556C48C}" destId="{C0D70D08-46B4-4B8A-86D8-9024B5FECF7F}" srcOrd="0" destOrd="0" presId="urn:microsoft.com/office/officeart/2005/8/layout/process1"/>
    <dgm:cxn modelId="{B9E7AD76-0282-4518-9295-938CC9B2665C}" type="presOf" srcId="{284A552C-CCE5-4D48-A9D1-A4C97F6A2DAC}" destId="{45B87371-6857-48C2-9870-F235174B2E25}" srcOrd="0" destOrd="0" presId="urn:microsoft.com/office/officeart/2005/8/layout/process1"/>
    <dgm:cxn modelId="{C3DA531F-F0F3-4CD2-9941-FDF40B9F233C}" type="presOf" srcId="{CC951205-AE44-4386-BAC3-FFB685414E73}" destId="{77D5C2E6-0209-4342-B35C-4528AA8F116B}" srcOrd="1" destOrd="0" presId="urn:microsoft.com/office/officeart/2005/8/layout/process1"/>
    <dgm:cxn modelId="{0BE97A95-BF12-4D2C-95B0-7D28B804C475}" srcId="{284A552C-CCE5-4D48-A9D1-A4C97F6A2DAC}" destId="{B260AFEC-AD89-4A38-84C2-1CCD061635A2}" srcOrd="1" destOrd="0" parTransId="{61037592-70EC-4350-9EBA-0D2FA162350F}" sibTransId="{1A6AED93-2BE9-4048-91B8-60389DB2E969}"/>
    <dgm:cxn modelId="{BA1F43ED-2E17-4A66-B012-7683E8D7EF54}" type="presOf" srcId="{CC951205-AE44-4386-BAC3-FFB685414E73}" destId="{467FC939-2736-4C25-B482-541C8E205050}" srcOrd="0" destOrd="0" presId="urn:microsoft.com/office/officeart/2005/8/layout/process1"/>
    <dgm:cxn modelId="{B7865EBC-2237-40C6-AC6B-3A1D9BD7D831}" type="presOf" srcId="{B260AFEC-AD89-4A38-84C2-1CCD061635A2}" destId="{D1328D56-A7FF-4746-A729-13B63E2BB90A}" srcOrd="0" destOrd="0" presId="urn:microsoft.com/office/officeart/2005/8/layout/process1"/>
    <dgm:cxn modelId="{1255C69B-0BA6-410D-8028-6824352F26C6}" srcId="{284A552C-CCE5-4D48-A9D1-A4C97F6A2DAC}" destId="{458BB463-E784-4EF8-967A-6ED09556C48C}" srcOrd="0" destOrd="0" parTransId="{7B4DD159-71A0-4AD8-8305-F408D71FA309}" sibTransId="{CC951205-AE44-4386-BAC3-FFB685414E73}"/>
    <dgm:cxn modelId="{B829EE22-2311-44A8-A340-FD006CDAF8BD}" type="presParOf" srcId="{45B87371-6857-48C2-9870-F235174B2E25}" destId="{C0D70D08-46B4-4B8A-86D8-9024B5FECF7F}" srcOrd="0" destOrd="0" presId="urn:microsoft.com/office/officeart/2005/8/layout/process1"/>
    <dgm:cxn modelId="{B6955E9E-8901-4810-89AA-0B4169B516CA}" type="presParOf" srcId="{45B87371-6857-48C2-9870-F235174B2E25}" destId="{467FC939-2736-4C25-B482-541C8E205050}" srcOrd="1" destOrd="0" presId="urn:microsoft.com/office/officeart/2005/8/layout/process1"/>
    <dgm:cxn modelId="{CC96E4E1-7A67-4450-A5A7-F5071B3B6A25}" type="presParOf" srcId="{467FC939-2736-4C25-B482-541C8E205050}" destId="{77D5C2E6-0209-4342-B35C-4528AA8F116B}" srcOrd="0" destOrd="0" presId="urn:microsoft.com/office/officeart/2005/8/layout/process1"/>
    <dgm:cxn modelId="{110B5F1C-2F8C-4B62-BEF1-F5170B1892A6}" type="presParOf" srcId="{45B87371-6857-48C2-9870-F235174B2E25}" destId="{D1328D56-A7FF-4746-A729-13B63E2BB90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4A552C-CCE5-4D48-A9D1-A4C97F6A2DAC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458BB463-E784-4EF8-967A-6ED09556C48C}">
      <dgm:prSet phldrT="[Texte]"/>
      <dgm:spPr/>
      <dgm:t>
        <a:bodyPr/>
        <a:lstStyle/>
        <a:p>
          <a:r>
            <a:rPr lang="fr-FR" dirty="0" smtClean="0"/>
            <a:t>Oversight</a:t>
          </a:r>
          <a:endParaRPr lang="fr-FR" dirty="0"/>
        </a:p>
      </dgm:t>
    </dgm:pt>
    <dgm:pt modelId="{7B4DD159-71A0-4AD8-8305-F408D71FA309}" type="parTrans" cxnId="{1255C69B-0BA6-410D-8028-6824352F26C6}">
      <dgm:prSet/>
      <dgm:spPr/>
      <dgm:t>
        <a:bodyPr/>
        <a:lstStyle/>
        <a:p>
          <a:endParaRPr lang="fr-FR"/>
        </a:p>
      </dgm:t>
    </dgm:pt>
    <dgm:pt modelId="{CC951205-AE44-4386-BAC3-FFB685414E73}" type="sibTrans" cxnId="{1255C69B-0BA6-410D-8028-6824352F26C6}">
      <dgm:prSet/>
      <dgm:spPr/>
      <dgm:t>
        <a:bodyPr/>
        <a:lstStyle/>
        <a:p>
          <a:endParaRPr lang="fr-FR"/>
        </a:p>
      </dgm:t>
    </dgm:pt>
    <dgm:pt modelId="{B260AFEC-AD89-4A38-84C2-1CCD061635A2}">
      <dgm:prSet phldrT="[Texte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E. Propositions</a:t>
          </a:r>
          <a:endParaRPr lang="fr-FR" dirty="0">
            <a:solidFill>
              <a:schemeClr val="bg1"/>
            </a:solidFill>
          </a:endParaRPr>
        </a:p>
      </dgm:t>
    </dgm:pt>
    <dgm:pt modelId="{61037592-70EC-4350-9EBA-0D2FA162350F}" type="parTrans" cxnId="{0BE97A95-BF12-4D2C-95B0-7D28B804C475}">
      <dgm:prSet/>
      <dgm:spPr/>
      <dgm:t>
        <a:bodyPr/>
        <a:lstStyle/>
        <a:p>
          <a:endParaRPr lang="fr-FR"/>
        </a:p>
      </dgm:t>
    </dgm:pt>
    <dgm:pt modelId="{1A6AED93-2BE9-4048-91B8-60389DB2E969}" type="sibTrans" cxnId="{0BE97A95-BF12-4D2C-95B0-7D28B804C475}">
      <dgm:prSet/>
      <dgm:spPr/>
      <dgm:t>
        <a:bodyPr/>
        <a:lstStyle/>
        <a:p>
          <a:endParaRPr lang="fr-FR"/>
        </a:p>
      </dgm:t>
    </dgm:pt>
    <dgm:pt modelId="{45B87371-6857-48C2-9870-F235174B2E25}" type="pres">
      <dgm:prSet presAssocID="{284A552C-CCE5-4D48-A9D1-A4C97F6A2DAC}" presName="Name0" presStyleCnt="0">
        <dgm:presLayoutVars>
          <dgm:dir/>
          <dgm:resizeHandles val="exact"/>
        </dgm:presLayoutVars>
      </dgm:prSet>
      <dgm:spPr/>
    </dgm:pt>
    <dgm:pt modelId="{C0D70D08-46B4-4B8A-86D8-9024B5FECF7F}" type="pres">
      <dgm:prSet presAssocID="{458BB463-E784-4EF8-967A-6ED09556C48C}" presName="node" presStyleLbl="node1" presStyleIdx="0" presStyleCnt="2" custLinFactNeighborX="-27029" custLinFactNeighborY="-2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7FC939-2736-4C25-B482-541C8E205050}" type="pres">
      <dgm:prSet presAssocID="{CC951205-AE44-4386-BAC3-FFB685414E73}" presName="sibTrans" presStyleLbl="sibTrans2D1" presStyleIdx="0" presStyleCnt="1"/>
      <dgm:spPr/>
      <dgm:t>
        <a:bodyPr/>
        <a:lstStyle/>
        <a:p>
          <a:endParaRPr lang="fr-FR"/>
        </a:p>
      </dgm:t>
    </dgm:pt>
    <dgm:pt modelId="{77D5C2E6-0209-4342-B35C-4528AA8F116B}" type="pres">
      <dgm:prSet presAssocID="{CC951205-AE44-4386-BAC3-FFB685414E73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D1328D56-A7FF-4746-A729-13B63E2BB90A}" type="pres">
      <dgm:prSet presAssocID="{B260AFEC-AD89-4A38-84C2-1CCD061635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98A32E-2404-48DA-A29B-1903B7682919}" type="presOf" srcId="{284A552C-CCE5-4D48-A9D1-A4C97F6A2DAC}" destId="{45B87371-6857-48C2-9870-F235174B2E25}" srcOrd="0" destOrd="0" presId="urn:microsoft.com/office/officeart/2005/8/layout/process1"/>
    <dgm:cxn modelId="{88D64CB3-C4DE-4729-A89A-93213C284816}" type="presOf" srcId="{CC951205-AE44-4386-BAC3-FFB685414E73}" destId="{467FC939-2736-4C25-B482-541C8E205050}" srcOrd="0" destOrd="0" presId="urn:microsoft.com/office/officeart/2005/8/layout/process1"/>
    <dgm:cxn modelId="{AB733004-9B43-4847-A7AF-1EBEE1B930D4}" type="presOf" srcId="{B260AFEC-AD89-4A38-84C2-1CCD061635A2}" destId="{D1328D56-A7FF-4746-A729-13B63E2BB90A}" srcOrd="0" destOrd="0" presId="urn:microsoft.com/office/officeart/2005/8/layout/process1"/>
    <dgm:cxn modelId="{0BE97A95-BF12-4D2C-95B0-7D28B804C475}" srcId="{284A552C-CCE5-4D48-A9D1-A4C97F6A2DAC}" destId="{B260AFEC-AD89-4A38-84C2-1CCD061635A2}" srcOrd="1" destOrd="0" parTransId="{61037592-70EC-4350-9EBA-0D2FA162350F}" sibTransId="{1A6AED93-2BE9-4048-91B8-60389DB2E969}"/>
    <dgm:cxn modelId="{2AE5A3DC-A60B-4D60-9F6B-5C7F4B1856D6}" type="presOf" srcId="{458BB463-E784-4EF8-967A-6ED09556C48C}" destId="{C0D70D08-46B4-4B8A-86D8-9024B5FECF7F}" srcOrd="0" destOrd="0" presId="urn:microsoft.com/office/officeart/2005/8/layout/process1"/>
    <dgm:cxn modelId="{64335048-3872-4050-80AC-F447B5FF7643}" type="presOf" srcId="{CC951205-AE44-4386-BAC3-FFB685414E73}" destId="{77D5C2E6-0209-4342-B35C-4528AA8F116B}" srcOrd="1" destOrd="0" presId="urn:microsoft.com/office/officeart/2005/8/layout/process1"/>
    <dgm:cxn modelId="{1255C69B-0BA6-410D-8028-6824352F26C6}" srcId="{284A552C-CCE5-4D48-A9D1-A4C97F6A2DAC}" destId="{458BB463-E784-4EF8-967A-6ED09556C48C}" srcOrd="0" destOrd="0" parTransId="{7B4DD159-71A0-4AD8-8305-F408D71FA309}" sibTransId="{CC951205-AE44-4386-BAC3-FFB685414E73}"/>
    <dgm:cxn modelId="{BE48735F-4F9E-4B32-84A2-858263E987B9}" type="presParOf" srcId="{45B87371-6857-48C2-9870-F235174B2E25}" destId="{C0D70D08-46B4-4B8A-86D8-9024B5FECF7F}" srcOrd="0" destOrd="0" presId="urn:microsoft.com/office/officeart/2005/8/layout/process1"/>
    <dgm:cxn modelId="{4FAF7BBA-0AEC-4B1D-8AF7-E4F2A4F8179F}" type="presParOf" srcId="{45B87371-6857-48C2-9870-F235174B2E25}" destId="{467FC939-2736-4C25-B482-541C8E205050}" srcOrd="1" destOrd="0" presId="urn:microsoft.com/office/officeart/2005/8/layout/process1"/>
    <dgm:cxn modelId="{8AF0A61E-DB0D-43D8-91DA-3AEF097780C9}" type="presParOf" srcId="{467FC939-2736-4C25-B482-541C8E205050}" destId="{77D5C2E6-0209-4342-B35C-4528AA8F116B}" srcOrd="0" destOrd="0" presId="urn:microsoft.com/office/officeart/2005/8/layout/process1"/>
    <dgm:cxn modelId="{688E91B5-7AD8-46B7-9725-EC368BF2ACCB}" type="presParOf" srcId="{45B87371-6857-48C2-9870-F235174B2E25}" destId="{D1328D56-A7FF-4746-A729-13B63E2BB90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BFE51B-F0B7-4E01-8C63-32C79A76FC41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A39AA6BF-A1B7-4B60-A37A-EE7F17B0E46F}">
      <dgm:prSet/>
      <dgm:spPr/>
      <dgm:t>
        <a:bodyPr/>
        <a:lstStyle/>
        <a:p>
          <a:pPr rtl="0"/>
          <a:r>
            <a:rPr lang="fr-FR" smtClean="0"/>
            <a:t>La composition des membres : </a:t>
          </a:r>
          <a:endParaRPr lang="fr-FR"/>
        </a:p>
      </dgm:t>
    </dgm:pt>
    <dgm:pt modelId="{5F751D7F-42A3-43D4-8A98-0034FE574B00}" type="parTrans" cxnId="{39A35C2B-2734-4A73-907C-B8B3CF1F2D22}">
      <dgm:prSet/>
      <dgm:spPr/>
      <dgm:t>
        <a:bodyPr/>
        <a:lstStyle/>
        <a:p>
          <a:endParaRPr lang="fr-FR"/>
        </a:p>
      </dgm:t>
    </dgm:pt>
    <dgm:pt modelId="{BCB24D2F-F50C-4F32-B249-30D6DFE70B81}" type="sibTrans" cxnId="{39A35C2B-2734-4A73-907C-B8B3CF1F2D22}">
      <dgm:prSet/>
      <dgm:spPr/>
      <dgm:t>
        <a:bodyPr/>
        <a:lstStyle/>
        <a:p>
          <a:endParaRPr lang="fr-FR"/>
        </a:p>
      </dgm:t>
    </dgm:pt>
    <dgm:pt modelId="{60D05185-28DF-4839-B6BE-B89A88C8EF31}">
      <dgm:prSet/>
      <dgm:spPr/>
      <dgm:t>
        <a:bodyPr/>
        <a:lstStyle/>
        <a:p>
          <a:pPr rtl="0"/>
          <a:r>
            <a:rPr lang="fr-FR" dirty="0" smtClean="0"/>
            <a:t>2 membres le Gouvernement</a:t>
          </a:r>
          <a:endParaRPr lang="fr-FR" dirty="0"/>
        </a:p>
      </dgm:t>
    </dgm:pt>
    <dgm:pt modelId="{D60E2DD5-D8C7-4A90-9CCE-4CFE3387129A}" type="parTrans" cxnId="{5FABC8EB-0E5C-4C74-BA74-A99538536109}">
      <dgm:prSet/>
      <dgm:spPr/>
      <dgm:t>
        <a:bodyPr/>
        <a:lstStyle/>
        <a:p>
          <a:endParaRPr lang="fr-FR"/>
        </a:p>
      </dgm:t>
    </dgm:pt>
    <dgm:pt modelId="{4B06A721-6EA9-4543-8672-E36314CE9D7E}" type="sibTrans" cxnId="{5FABC8EB-0E5C-4C74-BA74-A99538536109}">
      <dgm:prSet/>
      <dgm:spPr/>
      <dgm:t>
        <a:bodyPr/>
        <a:lstStyle/>
        <a:p>
          <a:endParaRPr lang="fr-FR"/>
        </a:p>
      </dgm:t>
    </dgm:pt>
    <dgm:pt modelId="{579032DC-E870-497B-A763-B0C57DF29E98}">
      <dgm:prSet/>
      <dgm:spPr/>
      <dgm:t>
        <a:bodyPr/>
        <a:lstStyle/>
        <a:p>
          <a:pPr rtl="0"/>
          <a:r>
            <a:rPr lang="fr-FR" dirty="0" smtClean="0"/>
            <a:t>1 membre ONG thématiques</a:t>
          </a:r>
          <a:endParaRPr lang="fr-FR" dirty="0"/>
        </a:p>
      </dgm:t>
    </dgm:pt>
    <dgm:pt modelId="{31190855-957B-491B-A7B4-479FF713D9C6}" type="parTrans" cxnId="{5D5C0D1E-1DD2-44DA-8926-142CE8EA5F0C}">
      <dgm:prSet/>
      <dgm:spPr/>
      <dgm:t>
        <a:bodyPr/>
        <a:lstStyle/>
        <a:p>
          <a:endParaRPr lang="fr-FR"/>
        </a:p>
      </dgm:t>
    </dgm:pt>
    <dgm:pt modelId="{E1D21C52-A882-4134-BDCC-F694F6E59EB6}" type="sibTrans" cxnId="{5D5C0D1E-1DD2-44DA-8926-142CE8EA5F0C}">
      <dgm:prSet/>
      <dgm:spPr/>
      <dgm:t>
        <a:bodyPr/>
        <a:lstStyle/>
        <a:p>
          <a:endParaRPr lang="fr-FR"/>
        </a:p>
      </dgm:t>
    </dgm:pt>
    <dgm:pt modelId="{3E6E164E-8A78-4BCC-93C3-EBDB457AF948}">
      <dgm:prSet/>
      <dgm:spPr/>
      <dgm:t>
        <a:bodyPr/>
        <a:lstStyle/>
        <a:p>
          <a:pPr rtl="0"/>
          <a:r>
            <a:rPr lang="fr-FR" dirty="0" smtClean="0"/>
            <a:t>1 membre ONG généraliste</a:t>
          </a:r>
          <a:endParaRPr lang="fr-FR" dirty="0"/>
        </a:p>
      </dgm:t>
    </dgm:pt>
    <dgm:pt modelId="{BA6D6D21-EB00-4E15-A0F4-5442ADEDF645}" type="parTrans" cxnId="{8B47D668-BE91-4848-8D0B-9C0FC6D1359C}">
      <dgm:prSet/>
      <dgm:spPr/>
      <dgm:t>
        <a:bodyPr/>
        <a:lstStyle/>
        <a:p>
          <a:endParaRPr lang="fr-FR"/>
        </a:p>
      </dgm:t>
    </dgm:pt>
    <dgm:pt modelId="{D9064B08-9926-4D4B-BDD1-ED18144E6EB4}" type="sibTrans" cxnId="{8B47D668-BE91-4848-8D0B-9C0FC6D1359C}">
      <dgm:prSet/>
      <dgm:spPr/>
      <dgm:t>
        <a:bodyPr/>
        <a:lstStyle/>
        <a:p>
          <a:endParaRPr lang="fr-FR"/>
        </a:p>
      </dgm:t>
    </dgm:pt>
    <dgm:pt modelId="{18C49FC3-04C4-487B-8522-AFCB70F883F0}">
      <dgm:prSet/>
      <dgm:spPr/>
      <dgm:t>
        <a:bodyPr/>
        <a:lstStyle/>
        <a:p>
          <a:pPr rtl="0"/>
          <a:r>
            <a:rPr lang="fr-FR" dirty="0" smtClean="0"/>
            <a:t>1 membre les populations-clé</a:t>
          </a:r>
          <a:endParaRPr lang="fr-FR" dirty="0"/>
        </a:p>
      </dgm:t>
    </dgm:pt>
    <dgm:pt modelId="{A7692E11-959F-4D12-AA7C-EE2158D4C90F}" type="parTrans" cxnId="{A9E46BE5-885A-4CDA-80F8-07AC196EEB2D}">
      <dgm:prSet/>
      <dgm:spPr/>
      <dgm:t>
        <a:bodyPr/>
        <a:lstStyle/>
        <a:p>
          <a:endParaRPr lang="fr-FR"/>
        </a:p>
      </dgm:t>
    </dgm:pt>
    <dgm:pt modelId="{76A3255F-899F-4A11-9ED9-E008B1D56652}" type="sibTrans" cxnId="{A9E46BE5-885A-4CDA-80F8-07AC196EEB2D}">
      <dgm:prSet/>
      <dgm:spPr/>
      <dgm:t>
        <a:bodyPr/>
        <a:lstStyle/>
        <a:p>
          <a:endParaRPr lang="fr-FR"/>
        </a:p>
      </dgm:t>
    </dgm:pt>
    <dgm:pt modelId="{B293F6B2-BDF7-4A44-AE9E-A488CEC4E71A}">
      <dgm:prSet/>
      <dgm:spPr/>
      <dgm:t>
        <a:bodyPr/>
        <a:lstStyle/>
        <a:p>
          <a:pPr rtl="0"/>
          <a:r>
            <a:rPr lang="fr-FR" dirty="0" smtClean="0"/>
            <a:t>1 membre secteur privé</a:t>
          </a:r>
          <a:endParaRPr lang="fr-FR" dirty="0"/>
        </a:p>
      </dgm:t>
    </dgm:pt>
    <dgm:pt modelId="{78D7B295-4454-4F8C-B3FF-EDC551E43EA9}" type="parTrans" cxnId="{46B3A2B8-BBD8-4C32-BFB2-2FD3F7B1CC7B}">
      <dgm:prSet/>
      <dgm:spPr/>
      <dgm:t>
        <a:bodyPr/>
        <a:lstStyle/>
        <a:p>
          <a:endParaRPr lang="fr-FR"/>
        </a:p>
      </dgm:t>
    </dgm:pt>
    <dgm:pt modelId="{5C6D915E-3684-4225-84B1-5D6D980EA035}" type="sibTrans" cxnId="{46B3A2B8-BBD8-4C32-BFB2-2FD3F7B1CC7B}">
      <dgm:prSet/>
      <dgm:spPr/>
      <dgm:t>
        <a:bodyPr/>
        <a:lstStyle/>
        <a:p>
          <a:endParaRPr lang="fr-FR"/>
        </a:p>
      </dgm:t>
    </dgm:pt>
    <dgm:pt modelId="{74CA3D53-E041-4781-A513-F4BD94120B7F}">
      <dgm:prSet/>
      <dgm:spPr/>
      <dgm:t>
        <a:bodyPr/>
        <a:lstStyle/>
        <a:p>
          <a:pPr rtl="0"/>
          <a:r>
            <a:rPr lang="fr-FR" dirty="0" smtClean="0"/>
            <a:t>1 membre Personnes vivant avec VIH ou la tuberculose (en fonction de de la requête)</a:t>
          </a:r>
          <a:endParaRPr lang="fr-FR" dirty="0"/>
        </a:p>
      </dgm:t>
    </dgm:pt>
    <dgm:pt modelId="{549EAA1C-F8FC-4EFC-82FC-A1EECED50E44}" type="parTrans" cxnId="{A7B694A1-5EED-42CC-AA4C-89E12C6E9176}">
      <dgm:prSet/>
      <dgm:spPr/>
      <dgm:t>
        <a:bodyPr/>
        <a:lstStyle/>
        <a:p>
          <a:endParaRPr lang="fr-FR"/>
        </a:p>
      </dgm:t>
    </dgm:pt>
    <dgm:pt modelId="{9F33BD34-9045-42F7-BC4E-75479C93A60A}" type="sibTrans" cxnId="{A7B694A1-5EED-42CC-AA4C-89E12C6E9176}">
      <dgm:prSet/>
      <dgm:spPr/>
      <dgm:t>
        <a:bodyPr/>
        <a:lstStyle/>
        <a:p>
          <a:endParaRPr lang="fr-FR"/>
        </a:p>
      </dgm:t>
    </dgm:pt>
    <dgm:pt modelId="{FE366F6A-3922-43A5-97D0-6277C668500C}">
      <dgm:prSet/>
      <dgm:spPr/>
      <dgm:t>
        <a:bodyPr/>
        <a:lstStyle/>
        <a:p>
          <a:pPr rtl="0"/>
          <a:r>
            <a:rPr lang="fr-FR" dirty="0" smtClean="0"/>
            <a:t>1 membre secteur  universitaire</a:t>
          </a:r>
          <a:endParaRPr lang="fr-FR" dirty="0"/>
        </a:p>
      </dgm:t>
    </dgm:pt>
    <dgm:pt modelId="{AF8FF0CA-FF7F-4589-81D1-6BE15869C934}" type="parTrans" cxnId="{43992869-E983-4589-A113-5A2EED7F3046}">
      <dgm:prSet/>
      <dgm:spPr/>
      <dgm:t>
        <a:bodyPr/>
        <a:lstStyle/>
        <a:p>
          <a:endParaRPr lang="fr-FR"/>
        </a:p>
      </dgm:t>
    </dgm:pt>
    <dgm:pt modelId="{0EA5B67D-6D51-4C4F-8DC9-19F7EF1947C4}" type="sibTrans" cxnId="{43992869-E983-4589-A113-5A2EED7F3046}">
      <dgm:prSet/>
      <dgm:spPr/>
      <dgm:t>
        <a:bodyPr/>
        <a:lstStyle/>
        <a:p>
          <a:endParaRPr lang="fr-FR"/>
        </a:p>
      </dgm:t>
    </dgm:pt>
    <dgm:pt modelId="{0C3309E0-4DC8-4046-94AD-476E371DCB6E}">
      <dgm:prSet/>
      <dgm:spPr/>
      <dgm:t>
        <a:bodyPr/>
        <a:lstStyle/>
        <a:p>
          <a:pPr rtl="0"/>
          <a:r>
            <a:rPr lang="fr-FR" dirty="0" smtClean="0"/>
            <a:t>2 membres partenaires financiers et techniques.</a:t>
          </a:r>
          <a:endParaRPr lang="fr-FR" dirty="0"/>
        </a:p>
      </dgm:t>
    </dgm:pt>
    <dgm:pt modelId="{C2F57B56-F9EE-46D3-A57E-1D6F9A5EEB43}" type="parTrans" cxnId="{254E796A-6938-4F16-8E98-9B0C71481345}">
      <dgm:prSet/>
      <dgm:spPr/>
      <dgm:t>
        <a:bodyPr/>
        <a:lstStyle/>
        <a:p>
          <a:endParaRPr lang="fr-FR"/>
        </a:p>
      </dgm:t>
    </dgm:pt>
    <dgm:pt modelId="{823AAA65-7F99-4551-AE72-1484BBDA9AA7}" type="sibTrans" cxnId="{254E796A-6938-4F16-8E98-9B0C71481345}">
      <dgm:prSet/>
      <dgm:spPr/>
      <dgm:t>
        <a:bodyPr/>
        <a:lstStyle/>
        <a:p>
          <a:endParaRPr lang="fr-FR"/>
        </a:p>
      </dgm:t>
    </dgm:pt>
    <dgm:pt modelId="{3329539C-8BE0-477F-AF11-1814EB7240FE}" type="pres">
      <dgm:prSet presAssocID="{02BFE51B-F0B7-4E01-8C63-32C79A76FC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65C87E0-10EF-4AA4-A432-6124A9A4439E}" type="pres">
      <dgm:prSet presAssocID="{A39AA6BF-A1B7-4B60-A37A-EE7F17B0E46F}" presName="linNode" presStyleCnt="0"/>
      <dgm:spPr/>
    </dgm:pt>
    <dgm:pt modelId="{5D3A6BDA-BB73-4CE0-87D7-1F95BE978953}" type="pres">
      <dgm:prSet presAssocID="{A39AA6BF-A1B7-4B60-A37A-EE7F17B0E46F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A43C6B-1CCD-4535-AED0-0B95B4BFFED7}" type="pres">
      <dgm:prSet presAssocID="{A39AA6BF-A1B7-4B60-A37A-EE7F17B0E46F}" presName="descendantText" presStyleLbl="alignAccFollowNode1" presStyleIdx="0" presStyleCnt="1" custScaleY="1206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2B198F8-D3E9-43A0-AAF4-E8B25887EEA3}" type="presOf" srcId="{74CA3D53-E041-4781-A513-F4BD94120B7F}" destId="{94A43C6B-1CCD-4535-AED0-0B95B4BFFED7}" srcOrd="0" destOrd="5" presId="urn:microsoft.com/office/officeart/2005/8/layout/vList5"/>
    <dgm:cxn modelId="{9E3BDF93-4224-4692-9539-FD9344CA551B}" type="presOf" srcId="{FE366F6A-3922-43A5-97D0-6277C668500C}" destId="{94A43C6B-1CCD-4535-AED0-0B95B4BFFED7}" srcOrd="0" destOrd="6" presId="urn:microsoft.com/office/officeart/2005/8/layout/vList5"/>
    <dgm:cxn modelId="{A94EB1BB-9CD3-49BE-AB37-6DCF0F1E5654}" type="presOf" srcId="{A39AA6BF-A1B7-4B60-A37A-EE7F17B0E46F}" destId="{5D3A6BDA-BB73-4CE0-87D7-1F95BE978953}" srcOrd="0" destOrd="0" presId="urn:microsoft.com/office/officeart/2005/8/layout/vList5"/>
    <dgm:cxn modelId="{5D5C0D1E-1DD2-44DA-8926-142CE8EA5F0C}" srcId="{A39AA6BF-A1B7-4B60-A37A-EE7F17B0E46F}" destId="{579032DC-E870-497B-A763-B0C57DF29E98}" srcOrd="1" destOrd="0" parTransId="{31190855-957B-491B-A7B4-479FF713D9C6}" sibTransId="{E1D21C52-A882-4134-BDCC-F694F6E59EB6}"/>
    <dgm:cxn modelId="{B948DC32-DFA5-43A1-98B5-5568DA619873}" type="presOf" srcId="{B293F6B2-BDF7-4A44-AE9E-A488CEC4E71A}" destId="{94A43C6B-1CCD-4535-AED0-0B95B4BFFED7}" srcOrd="0" destOrd="4" presId="urn:microsoft.com/office/officeart/2005/8/layout/vList5"/>
    <dgm:cxn modelId="{43992869-E983-4589-A113-5A2EED7F3046}" srcId="{A39AA6BF-A1B7-4B60-A37A-EE7F17B0E46F}" destId="{FE366F6A-3922-43A5-97D0-6277C668500C}" srcOrd="6" destOrd="0" parTransId="{AF8FF0CA-FF7F-4589-81D1-6BE15869C934}" sibTransId="{0EA5B67D-6D51-4C4F-8DC9-19F7EF1947C4}"/>
    <dgm:cxn modelId="{0C2BCBE4-DDCF-4999-8594-599BD2E6A204}" type="presOf" srcId="{18C49FC3-04C4-487B-8522-AFCB70F883F0}" destId="{94A43C6B-1CCD-4535-AED0-0B95B4BFFED7}" srcOrd="0" destOrd="3" presId="urn:microsoft.com/office/officeart/2005/8/layout/vList5"/>
    <dgm:cxn modelId="{E578B4E7-38F2-4950-8D81-09BA0FE4FFD5}" type="presOf" srcId="{60D05185-28DF-4839-B6BE-B89A88C8EF31}" destId="{94A43C6B-1CCD-4535-AED0-0B95B4BFFED7}" srcOrd="0" destOrd="0" presId="urn:microsoft.com/office/officeart/2005/8/layout/vList5"/>
    <dgm:cxn modelId="{254E796A-6938-4F16-8E98-9B0C71481345}" srcId="{A39AA6BF-A1B7-4B60-A37A-EE7F17B0E46F}" destId="{0C3309E0-4DC8-4046-94AD-476E371DCB6E}" srcOrd="7" destOrd="0" parTransId="{C2F57B56-F9EE-46D3-A57E-1D6F9A5EEB43}" sibTransId="{823AAA65-7F99-4551-AE72-1484BBDA9AA7}"/>
    <dgm:cxn modelId="{46B3A2B8-BBD8-4C32-BFB2-2FD3F7B1CC7B}" srcId="{A39AA6BF-A1B7-4B60-A37A-EE7F17B0E46F}" destId="{B293F6B2-BDF7-4A44-AE9E-A488CEC4E71A}" srcOrd="4" destOrd="0" parTransId="{78D7B295-4454-4F8C-B3FF-EDC551E43EA9}" sibTransId="{5C6D915E-3684-4225-84B1-5D6D980EA035}"/>
    <dgm:cxn modelId="{8B47D668-BE91-4848-8D0B-9C0FC6D1359C}" srcId="{A39AA6BF-A1B7-4B60-A37A-EE7F17B0E46F}" destId="{3E6E164E-8A78-4BCC-93C3-EBDB457AF948}" srcOrd="2" destOrd="0" parTransId="{BA6D6D21-EB00-4E15-A0F4-5442ADEDF645}" sibTransId="{D9064B08-9926-4D4B-BDD1-ED18144E6EB4}"/>
    <dgm:cxn modelId="{A9E46BE5-885A-4CDA-80F8-07AC196EEB2D}" srcId="{A39AA6BF-A1B7-4B60-A37A-EE7F17B0E46F}" destId="{18C49FC3-04C4-487B-8522-AFCB70F883F0}" srcOrd="3" destOrd="0" parTransId="{A7692E11-959F-4D12-AA7C-EE2158D4C90F}" sibTransId="{76A3255F-899F-4A11-9ED9-E008B1D56652}"/>
    <dgm:cxn modelId="{39A35C2B-2734-4A73-907C-B8B3CF1F2D22}" srcId="{02BFE51B-F0B7-4E01-8C63-32C79A76FC41}" destId="{A39AA6BF-A1B7-4B60-A37A-EE7F17B0E46F}" srcOrd="0" destOrd="0" parTransId="{5F751D7F-42A3-43D4-8A98-0034FE574B00}" sibTransId="{BCB24D2F-F50C-4F32-B249-30D6DFE70B81}"/>
    <dgm:cxn modelId="{A7B694A1-5EED-42CC-AA4C-89E12C6E9176}" srcId="{A39AA6BF-A1B7-4B60-A37A-EE7F17B0E46F}" destId="{74CA3D53-E041-4781-A513-F4BD94120B7F}" srcOrd="5" destOrd="0" parTransId="{549EAA1C-F8FC-4EFC-82FC-A1EECED50E44}" sibTransId="{9F33BD34-9045-42F7-BC4E-75479C93A60A}"/>
    <dgm:cxn modelId="{5FABC8EB-0E5C-4C74-BA74-A99538536109}" srcId="{A39AA6BF-A1B7-4B60-A37A-EE7F17B0E46F}" destId="{60D05185-28DF-4839-B6BE-B89A88C8EF31}" srcOrd="0" destOrd="0" parTransId="{D60E2DD5-D8C7-4A90-9CCE-4CFE3387129A}" sibTransId="{4B06A721-6EA9-4543-8672-E36314CE9D7E}"/>
    <dgm:cxn modelId="{293A9C69-8232-43B8-90DC-96C2E4D18F5F}" type="presOf" srcId="{0C3309E0-4DC8-4046-94AD-476E371DCB6E}" destId="{94A43C6B-1CCD-4535-AED0-0B95B4BFFED7}" srcOrd="0" destOrd="7" presId="urn:microsoft.com/office/officeart/2005/8/layout/vList5"/>
    <dgm:cxn modelId="{9E47CD85-B0C6-4A82-96AC-B8ED0E2B3965}" type="presOf" srcId="{02BFE51B-F0B7-4E01-8C63-32C79A76FC41}" destId="{3329539C-8BE0-477F-AF11-1814EB7240FE}" srcOrd="0" destOrd="0" presId="urn:microsoft.com/office/officeart/2005/8/layout/vList5"/>
    <dgm:cxn modelId="{FF0D38D1-DBE8-4202-A7D0-6C3DF17F1D98}" type="presOf" srcId="{3E6E164E-8A78-4BCC-93C3-EBDB457AF948}" destId="{94A43C6B-1CCD-4535-AED0-0B95B4BFFED7}" srcOrd="0" destOrd="2" presId="urn:microsoft.com/office/officeart/2005/8/layout/vList5"/>
    <dgm:cxn modelId="{C6128C77-48D3-42CF-81E5-B4AD09CED281}" type="presOf" srcId="{579032DC-E870-497B-A763-B0C57DF29E98}" destId="{94A43C6B-1CCD-4535-AED0-0B95B4BFFED7}" srcOrd="0" destOrd="1" presId="urn:microsoft.com/office/officeart/2005/8/layout/vList5"/>
    <dgm:cxn modelId="{579CD832-6A5B-483F-A82E-A681DDD5FF13}" type="presParOf" srcId="{3329539C-8BE0-477F-AF11-1814EB7240FE}" destId="{665C87E0-10EF-4AA4-A432-6124A9A4439E}" srcOrd="0" destOrd="0" presId="urn:microsoft.com/office/officeart/2005/8/layout/vList5"/>
    <dgm:cxn modelId="{10D9E964-C48E-4E93-BC74-1B47D4757B5E}" type="presParOf" srcId="{665C87E0-10EF-4AA4-A432-6124A9A4439E}" destId="{5D3A6BDA-BB73-4CE0-87D7-1F95BE978953}" srcOrd="0" destOrd="0" presId="urn:microsoft.com/office/officeart/2005/8/layout/vList5"/>
    <dgm:cxn modelId="{4A17626E-DE4E-4564-9C04-9E6C14FF3FBB}" type="presParOf" srcId="{665C87E0-10EF-4AA4-A432-6124A9A4439E}" destId="{94A43C6B-1CCD-4535-AED0-0B95B4BFFED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4A552C-CCE5-4D48-A9D1-A4C97F6A2DAC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458BB463-E784-4EF8-967A-6ED09556C48C}">
      <dgm:prSet phldrT="[Texte]"/>
      <dgm:spPr/>
      <dgm:t>
        <a:bodyPr/>
        <a:lstStyle/>
        <a:p>
          <a:r>
            <a:rPr lang="fr-FR" dirty="0" smtClean="0"/>
            <a:t>Oversight</a:t>
          </a:r>
          <a:endParaRPr lang="fr-FR" dirty="0"/>
        </a:p>
      </dgm:t>
    </dgm:pt>
    <dgm:pt modelId="{7B4DD159-71A0-4AD8-8305-F408D71FA309}" type="parTrans" cxnId="{1255C69B-0BA6-410D-8028-6824352F26C6}">
      <dgm:prSet/>
      <dgm:spPr/>
      <dgm:t>
        <a:bodyPr/>
        <a:lstStyle/>
        <a:p>
          <a:endParaRPr lang="fr-FR"/>
        </a:p>
      </dgm:t>
    </dgm:pt>
    <dgm:pt modelId="{CC951205-AE44-4386-BAC3-FFB685414E73}" type="sibTrans" cxnId="{1255C69B-0BA6-410D-8028-6824352F26C6}">
      <dgm:prSet/>
      <dgm:spPr/>
      <dgm:t>
        <a:bodyPr/>
        <a:lstStyle/>
        <a:p>
          <a:endParaRPr lang="fr-FR"/>
        </a:p>
      </dgm:t>
    </dgm:pt>
    <dgm:pt modelId="{B260AFEC-AD89-4A38-84C2-1CCD061635A2}">
      <dgm:prSet phldrT="[Texte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>
              <a:solidFill>
                <a:schemeClr val="bg1"/>
              </a:solidFill>
            </a:rPr>
            <a:t>E. Propositions</a:t>
          </a:r>
          <a:endParaRPr lang="fr-FR" dirty="0">
            <a:solidFill>
              <a:schemeClr val="bg1"/>
            </a:solidFill>
          </a:endParaRPr>
        </a:p>
      </dgm:t>
    </dgm:pt>
    <dgm:pt modelId="{61037592-70EC-4350-9EBA-0D2FA162350F}" type="parTrans" cxnId="{0BE97A95-BF12-4D2C-95B0-7D28B804C475}">
      <dgm:prSet/>
      <dgm:spPr/>
      <dgm:t>
        <a:bodyPr/>
        <a:lstStyle/>
        <a:p>
          <a:endParaRPr lang="fr-FR"/>
        </a:p>
      </dgm:t>
    </dgm:pt>
    <dgm:pt modelId="{1A6AED93-2BE9-4048-91B8-60389DB2E969}" type="sibTrans" cxnId="{0BE97A95-BF12-4D2C-95B0-7D28B804C475}">
      <dgm:prSet/>
      <dgm:spPr/>
      <dgm:t>
        <a:bodyPr/>
        <a:lstStyle/>
        <a:p>
          <a:endParaRPr lang="fr-FR"/>
        </a:p>
      </dgm:t>
    </dgm:pt>
    <dgm:pt modelId="{45B87371-6857-48C2-9870-F235174B2E25}" type="pres">
      <dgm:prSet presAssocID="{284A552C-CCE5-4D48-A9D1-A4C97F6A2DAC}" presName="Name0" presStyleCnt="0">
        <dgm:presLayoutVars>
          <dgm:dir/>
          <dgm:resizeHandles val="exact"/>
        </dgm:presLayoutVars>
      </dgm:prSet>
      <dgm:spPr/>
    </dgm:pt>
    <dgm:pt modelId="{C0D70D08-46B4-4B8A-86D8-9024B5FECF7F}" type="pres">
      <dgm:prSet presAssocID="{458BB463-E784-4EF8-967A-6ED09556C48C}" presName="node" presStyleLbl="node1" presStyleIdx="0" presStyleCnt="2" custLinFactNeighborX="-27029" custLinFactNeighborY="-2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7FC939-2736-4C25-B482-541C8E205050}" type="pres">
      <dgm:prSet presAssocID="{CC951205-AE44-4386-BAC3-FFB685414E73}" presName="sibTrans" presStyleLbl="sibTrans2D1" presStyleIdx="0" presStyleCnt="1"/>
      <dgm:spPr/>
      <dgm:t>
        <a:bodyPr/>
        <a:lstStyle/>
        <a:p>
          <a:endParaRPr lang="fr-FR"/>
        </a:p>
      </dgm:t>
    </dgm:pt>
    <dgm:pt modelId="{77D5C2E6-0209-4342-B35C-4528AA8F116B}" type="pres">
      <dgm:prSet presAssocID="{CC951205-AE44-4386-BAC3-FFB685414E73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D1328D56-A7FF-4746-A729-13B63E2BB90A}" type="pres">
      <dgm:prSet presAssocID="{B260AFEC-AD89-4A38-84C2-1CCD061635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9C8A421-8117-4751-9983-C34CF371C99A}" type="presOf" srcId="{B260AFEC-AD89-4A38-84C2-1CCD061635A2}" destId="{D1328D56-A7FF-4746-A729-13B63E2BB90A}" srcOrd="0" destOrd="0" presId="urn:microsoft.com/office/officeart/2005/8/layout/process1"/>
    <dgm:cxn modelId="{8DEE2766-1579-4934-BC06-0C6AFEEA9BA9}" type="presOf" srcId="{458BB463-E784-4EF8-967A-6ED09556C48C}" destId="{C0D70D08-46B4-4B8A-86D8-9024B5FECF7F}" srcOrd="0" destOrd="0" presId="urn:microsoft.com/office/officeart/2005/8/layout/process1"/>
    <dgm:cxn modelId="{F930F65C-184B-4854-BA0E-A471B657FC7D}" type="presOf" srcId="{284A552C-CCE5-4D48-A9D1-A4C97F6A2DAC}" destId="{45B87371-6857-48C2-9870-F235174B2E25}" srcOrd="0" destOrd="0" presId="urn:microsoft.com/office/officeart/2005/8/layout/process1"/>
    <dgm:cxn modelId="{0BE97A95-BF12-4D2C-95B0-7D28B804C475}" srcId="{284A552C-CCE5-4D48-A9D1-A4C97F6A2DAC}" destId="{B260AFEC-AD89-4A38-84C2-1CCD061635A2}" srcOrd="1" destOrd="0" parTransId="{61037592-70EC-4350-9EBA-0D2FA162350F}" sibTransId="{1A6AED93-2BE9-4048-91B8-60389DB2E969}"/>
    <dgm:cxn modelId="{0BB62A1D-304A-4383-ABC5-7A3EC9E7294E}" type="presOf" srcId="{CC951205-AE44-4386-BAC3-FFB685414E73}" destId="{467FC939-2736-4C25-B482-541C8E205050}" srcOrd="0" destOrd="0" presId="urn:microsoft.com/office/officeart/2005/8/layout/process1"/>
    <dgm:cxn modelId="{282C079D-776D-47E4-9FA0-5E5943B33E9A}" type="presOf" srcId="{CC951205-AE44-4386-BAC3-FFB685414E73}" destId="{77D5C2E6-0209-4342-B35C-4528AA8F116B}" srcOrd="1" destOrd="0" presId="urn:microsoft.com/office/officeart/2005/8/layout/process1"/>
    <dgm:cxn modelId="{1255C69B-0BA6-410D-8028-6824352F26C6}" srcId="{284A552C-CCE5-4D48-A9D1-A4C97F6A2DAC}" destId="{458BB463-E784-4EF8-967A-6ED09556C48C}" srcOrd="0" destOrd="0" parTransId="{7B4DD159-71A0-4AD8-8305-F408D71FA309}" sibTransId="{CC951205-AE44-4386-BAC3-FFB685414E73}"/>
    <dgm:cxn modelId="{3245BAF1-4403-4F07-9732-1BDCA21E8802}" type="presParOf" srcId="{45B87371-6857-48C2-9870-F235174B2E25}" destId="{C0D70D08-46B4-4B8A-86D8-9024B5FECF7F}" srcOrd="0" destOrd="0" presId="urn:microsoft.com/office/officeart/2005/8/layout/process1"/>
    <dgm:cxn modelId="{BD22E0BC-1EA6-43A7-842E-AA3F8D29EA70}" type="presParOf" srcId="{45B87371-6857-48C2-9870-F235174B2E25}" destId="{467FC939-2736-4C25-B482-541C8E205050}" srcOrd="1" destOrd="0" presId="urn:microsoft.com/office/officeart/2005/8/layout/process1"/>
    <dgm:cxn modelId="{849E1867-ECF3-4C47-A7E4-DF9BE688E01F}" type="presParOf" srcId="{467FC939-2736-4C25-B482-541C8E205050}" destId="{77D5C2E6-0209-4342-B35C-4528AA8F116B}" srcOrd="0" destOrd="0" presId="urn:microsoft.com/office/officeart/2005/8/layout/process1"/>
    <dgm:cxn modelId="{47F5915A-795C-4CAF-97BA-18C7C4118DC7}" type="presParOf" srcId="{45B87371-6857-48C2-9870-F235174B2E25}" destId="{D1328D56-A7FF-4746-A729-13B63E2BB90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E5A8C8-C251-46A9-8DFD-99C3966EC7A2}">
      <dsp:nvSpPr>
        <dsp:cNvPr id="0" name=""/>
        <dsp:cNvSpPr/>
      </dsp:nvSpPr>
      <dsp:spPr>
        <a:xfrm>
          <a:off x="674369" y="0"/>
          <a:ext cx="7642860" cy="32766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B00778-F82C-4A1C-8365-1A4046BFEF7B}">
      <dsp:nvSpPr>
        <dsp:cNvPr id="0" name=""/>
        <dsp:cNvSpPr/>
      </dsp:nvSpPr>
      <dsp:spPr>
        <a:xfrm>
          <a:off x="3951" y="982980"/>
          <a:ext cx="1727634" cy="1310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Elaborer « plan annuel d’Oversight » à faire valider par </a:t>
          </a:r>
          <a:r>
            <a:rPr lang="fr-FR" sz="1600" kern="1200" smtClean="0"/>
            <a:t>le CCM</a:t>
          </a:r>
          <a:endParaRPr lang="fr-FR" sz="1600" kern="1200" dirty="0"/>
        </a:p>
      </dsp:txBody>
      <dsp:txXfrm>
        <a:off x="3951" y="982980"/>
        <a:ext cx="1727634" cy="1310640"/>
      </dsp:txXfrm>
    </dsp:sp>
    <dsp:sp modelId="{6F951902-A8A9-4668-BE23-99989542DF84}">
      <dsp:nvSpPr>
        <dsp:cNvPr id="0" name=""/>
        <dsp:cNvSpPr/>
      </dsp:nvSpPr>
      <dsp:spPr>
        <a:xfrm>
          <a:off x="1817967" y="982980"/>
          <a:ext cx="1727634" cy="1310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Recueil des informations</a:t>
          </a:r>
        </a:p>
      </dsp:txBody>
      <dsp:txXfrm>
        <a:off x="1817967" y="982980"/>
        <a:ext cx="1727634" cy="1310640"/>
      </dsp:txXfrm>
    </dsp:sp>
    <dsp:sp modelId="{6E25474A-40FF-4516-BBF7-D48B7D48F189}">
      <dsp:nvSpPr>
        <dsp:cNvPr id="0" name=""/>
        <dsp:cNvSpPr/>
      </dsp:nvSpPr>
      <dsp:spPr>
        <a:xfrm>
          <a:off x="3631982" y="982980"/>
          <a:ext cx="1727634" cy="1310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Analyse des informations afin d’identifier problèmes/goulots d'étranglement ainsi que les réussites</a:t>
          </a:r>
        </a:p>
      </dsp:txBody>
      <dsp:txXfrm>
        <a:off x="3631982" y="982980"/>
        <a:ext cx="1727634" cy="1310640"/>
      </dsp:txXfrm>
    </dsp:sp>
    <dsp:sp modelId="{52B16E81-49E7-494C-9366-20C6F6A3628A}">
      <dsp:nvSpPr>
        <dsp:cNvPr id="0" name=""/>
        <dsp:cNvSpPr/>
      </dsp:nvSpPr>
      <dsp:spPr>
        <a:xfrm>
          <a:off x="5445998" y="982980"/>
          <a:ext cx="1727634" cy="1310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Prise de décision afin  d’optimiser la performance des subventions</a:t>
          </a:r>
        </a:p>
      </dsp:txBody>
      <dsp:txXfrm>
        <a:off x="5445998" y="982980"/>
        <a:ext cx="1727634" cy="1310640"/>
      </dsp:txXfrm>
    </dsp:sp>
    <dsp:sp modelId="{0FDB716C-ED2E-4F37-951C-E6730BD945EB}">
      <dsp:nvSpPr>
        <dsp:cNvPr id="0" name=""/>
        <dsp:cNvSpPr/>
      </dsp:nvSpPr>
      <dsp:spPr>
        <a:xfrm>
          <a:off x="7260014" y="982980"/>
          <a:ext cx="1727634" cy="1310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Identification &amp; compte-rendu des résultats</a:t>
          </a:r>
        </a:p>
      </dsp:txBody>
      <dsp:txXfrm>
        <a:off x="7260014" y="982980"/>
        <a:ext cx="1727634" cy="13106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70D08-46B4-4B8A-86D8-9024B5FECF7F}">
      <dsp:nvSpPr>
        <dsp:cNvPr id="0" name=""/>
        <dsp:cNvSpPr/>
      </dsp:nvSpPr>
      <dsp:spPr>
        <a:xfrm>
          <a:off x="0" y="0"/>
          <a:ext cx="3459398" cy="381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Oversight</a:t>
          </a:r>
          <a:endParaRPr lang="fr-FR" sz="1700" kern="1200" dirty="0"/>
        </a:p>
      </dsp:txBody>
      <dsp:txXfrm>
        <a:off x="0" y="0"/>
        <a:ext cx="3459398" cy="381000"/>
      </dsp:txXfrm>
    </dsp:sp>
    <dsp:sp modelId="{467FC939-2736-4C25-B482-541C8E205050}">
      <dsp:nvSpPr>
        <dsp:cNvPr id="0" name=""/>
        <dsp:cNvSpPr/>
      </dsp:nvSpPr>
      <dsp:spPr>
        <a:xfrm>
          <a:off x="3805743" y="0"/>
          <a:ext cx="734252" cy="3810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805743" y="0"/>
        <a:ext cx="734252" cy="381000"/>
      </dsp:txXfrm>
    </dsp:sp>
    <dsp:sp modelId="{D1328D56-A7FF-4746-A729-13B63E2BB90A}">
      <dsp:nvSpPr>
        <dsp:cNvPr id="0" name=""/>
        <dsp:cNvSpPr/>
      </dsp:nvSpPr>
      <dsp:spPr>
        <a:xfrm>
          <a:off x="4844779" y="0"/>
          <a:ext cx="3459398" cy="381000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E. Propositions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4844779" y="0"/>
        <a:ext cx="3459398" cy="381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70D08-46B4-4B8A-86D8-9024B5FECF7F}">
      <dsp:nvSpPr>
        <dsp:cNvPr id="0" name=""/>
        <dsp:cNvSpPr/>
      </dsp:nvSpPr>
      <dsp:spPr>
        <a:xfrm>
          <a:off x="0" y="0"/>
          <a:ext cx="3459398" cy="381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Oversight</a:t>
          </a:r>
          <a:endParaRPr lang="fr-FR" sz="1700" kern="1200" dirty="0"/>
        </a:p>
      </dsp:txBody>
      <dsp:txXfrm>
        <a:off x="0" y="0"/>
        <a:ext cx="3459398" cy="381000"/>
      </dsp:txXfrm>
    </dsp:sp>
    <dsp:sp modelId="{467FC939-2736-4C25-B482-541C8E205050}">
      <dsp:nvSpPr>
        <dsp:cNvPr id="0" name=""/>
        <dsp:cNvSpPr/>
      </dsp:nvSpPr>
      <dsp:spPr>
        <a:xfrm>
          <a:off x="3805743" y="0"/>
          <a:ext cx="734252" cy="3810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805743" y="0"/>
        <a:ext cx="734252" cy="381000"/>
      </dsp:txXfrm>
    </dsp:sp>
    <dsp:sp modelId="{D1328D56-A7FF-4746-A729-13B63E2BB90A}">
      <dsp:nvSpPr>
        <dsp:cNvPr id="0" name=""/>
        <dsp:cNvSpPr/>
      </dsp:nvSpPr>
      <dsp:spPr>
        <a:xfrm>
          <a:off x="4844779" y="0"/>
          <a:ext cx="3459398" cy="381000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E. Propositions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4844779" y="0"/>
        <a:ext cx="3459398" cy="381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A43C6B-1CCD-4535-AED0-0B95B4BFFED7}">
      <dsp:nvSpPr>
        <dsp:cNvPr id="0" name=""/>
        <dsp:cNvSpPr/>
      </dsp:nvSpPr>
      <dsp:spPr>
        <a:xfrm rot="5400000">
          <a:off x="1842516" y="318515"/>
          <a:ext cx="4190998" cy="370636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2 membres le Gouvernement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ONG thématiques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ONG généraliste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les populations-clé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secteur privé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Personnes vivant avec VIH ou la tuberculose (en fonction de de la requête)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1 membre secteur  universitaire</a:t>
          </a:r>
          <a:endParaRPr lang="fr-FR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2 membres partenaires financiers et techniques.</a:t>
          </a:r>
          <a:endParaRPr lang="fr-FR" sz="1900" kern="1200" dirty="0"/>
        </a:p>
      </dsp:txBody>
      <dsp:txXfrm rot="5400000">
        <a:off x="1842516" y="318515"/>
        <a:ext cx="4190998" cy="3706368"/>
      </dsp:txXfrm>
    </dsp:sp>
    <dsp:sp modelId="{5D3A6BDA-BB73-4CE0-87D7-1F95BE978953}">
      <dsp:nvSpPr>
        <dsp:cNvPr id="0" name=""/>
        <dsp:cNvSpPr/>
      </dsp:nvSpPr>
      <dsp:spPr>
        <a:xfrm>
          <a:off x="0" y="0"/>
          <a:ext cx="2084832" cy="434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La composition des membres : </a:t>
          </a:r>
          <a:endParaRPr lang="fr-FR" sz="2400" kern="1200"/>
        </a:p>
      </dsp:txBody>
      <dsp:txXfrm>
        <a:off x="0" y="0"/>
        <a:ext cx="2084832" cy="4343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D70D08-46B4-4B8A-86D8-9024B5FECF7F}">
      <dsp:nvSpPr>
        <dsp:cNvPr id="0" name=""/>
        <dsp:cNvSpPr/>
      </dsp:nvSpPr>
      <dsp:spPr>
        <a:xfrm>
          <a:off x="0" y="0"/>
          <a:ext cx="3459398" cy="381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Oversight</a:t>
          </a:r>
          <a:endParaRPr lang="fr-FR" sz="1700" kern="1200" dirty="0"/>
        </a:p>
      </dsp:txBody>
      <dsp:txXfrm>
        <a:off x="0" y="0"/>
        <a:ext cx="3459398" cy="381000"/>
      </dsp:txXfrm>
    </dsp:sp>
    <dsp:sp modelId="{467FC939-2736-4C25-B482-541C8E205050}">
      <dsp:nvSpPr>
        <dsp:cNvPr id="0" name=""/>
        <dsp:cNvSpPr/>
      </dsp:nvSpPr>
      <dsp:spPr>
        <a:xfrm>
          <a:off x="3805743" y="0"/>
          <a:ext cx="734252" cy="3810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805743" y="0"/>
        <a:ext cx="734252" cy="381000"/>
      </dsp:txXfrm>
    </dsp:sp>
    <dsp:sp modelId="{D1328D56-A7FF-4746-A729-13B63E2BB90A}">
      <dsp:nvSpPr>
        <dsp:cNvPr id="0" name=""/>
        <dsp:cNvSpPr/>
      </dsp:nvSpPr>
      <dsp:spPr>
        <a:xfrm>
          <a:off x="4844779" y="0"/>
          <a:ext cx="3459398" cy="381000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bg1"/>
              </a:solidFill>
            </a:rPr>
            <a:t>E. Propositions</a:t>
          </a:r>
          <a:endParaRPr lang="fr-FR" sz="1700" kern="1200" dirty="0">
            <a:solidFill>
              <a:schemeClr val="bg1"/>
            </a:solidFill>
          </a:endParaRPr>
        </a:p>
      </dsp:txBody>
      <dsp:txXfrm>
        <a:off x="4844779" y="0"/>
        <a:ext cx="3459398" cy="38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4EB9C72-0A45-435B-B988-C5FC7D32A9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897897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E5A9514-7C1F-4AB8-B774-482BAAD4D69A}" type="datetime1">
              <a:rPr lang="en-US"/>
              <a:pPr>
                <a:defRPr/>
              </a:pPr>
              <a:t>3/2/2011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290B08-43E0-4BB9-87F9-71C079966D4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2842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6197039-DDD0-47FD-916E-DD356EC9411D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A92E0-BCBB-4426-9838-75908ED61AC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71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FC00C-4EB1-4003-8930-45EB75D006B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726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58195-1F79-48F2-8088-0CAF0598502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04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0BCCD-EB14-4ECF-8B92-52C5DA84F44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11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C181F-F68F-4596-98DC-7A65F5EF006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382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CA85C-9304-4181-A7BD-0CA5409C402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86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80F35-FA23-44DA-BE60-F48C45A73DD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88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7821-6F63-49C9-ADBF-DDE6472CEA6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39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5B35A-5A94-461D-83C8-3F6C8290158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322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8FEC8-CFF0-4C78-AB60-EE335209C0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47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8A41-37E2-4CE1-96E9-4940E2B7184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17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558520A-4178-4A16-908F-B818104C949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30788"/>
            <a:ext cx="6400800" cy="1370012"/>
          </a:xfrm>
        </p:spPr>
        <p:txBody>
          <a:bodyPr/>
          <a:lstStyle/>
          <a:p>
            <a:pPr eaLnBrk="1" hangingPunct="1"/>
            <a:r>
              <a:rPr lang="fr-FR" sz="2400" b="1" dirty="0" smtClean="0"/>
              <a:t>03/03/2010</a:t>
            </a:r>
            <a:endParaRPr lang="fr-FR" sz="2400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68513" y="1828800"/>
            <a:ext cx="6781800" cy="2265363"/>
          </a:xfrm>
        </p:spPr>
        <p:txBody>
          <a:bodyPr/>
          <a:lstStyle/>
          <a:p>
            <a:r>
              <a:rPr lang="fr-FR" b="1" dirty="0" smtClean="0"/>
              <a:t>Comité de Pilotage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TDR du S/C d'élaboration des propositions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/>
          <a:lstStyle/>
          <a:p>
            <a:pPr>
              <a:defRPr/>
            </a:pPr>
            <a:r>
              <a:rPr lang="fr-FR" sz="2800" dirty="0" smtClean="0"/>
              <a:t>Mettre en œuvre le processus d’«Élaboration des propositions»</a:t>
            </a:r>
          </a:p>
          <a:p>
            <a:pPr>
              <a:defRPr/>
            </a:pPr>
            <a:r>
              <a:rPr lang="fr-FR" sz="2800" dirty="0" smtClean="0"/>
              <a:t>Recueil des informations et analyse de la situation épidémiologique et financière</a:t>
            </a:r>
          </a:p>
          <a:p>
            <a:pPr>
              <a:defRPr/>
            </a:pPr>
            <a:r>
              <a:rPr lang="fr-FR" sz="2800" dirty="0" smtClean="0"/>
              <a:t>Mobiliser des fonds pour le budget du CCM</a:t>
            </a:r>
          </a:p>
          <a:p>
            <a:pPr>
              <a:defRPr/>
            </a:pPr>
            <a:endParaRPr lang="fr-FR" b="1" dirty="0" smtClean="0"/>
          </a:p>
          <a:p>
            <a:pPr lvl="1">
              <a:defRPr/>
            </a:pPr>
            <a:endParaRPr lang="fr-FR" dirty="0"/>
          </a:p>
          <a:p>
            <a:pPr marL="0" indent="0">
              <a:buFontTx/>
              <a:buNone/>
              <a:defRPr/>
            </a:pPr>
            <a:endParaRPr lang="fr-FR" sz="2000" dirty="0" smtClean="0"/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4088027"/>
              </p:ext>
            </p:extLst>
          </p:nvPr>
        </p:nvGraphicFramePr>
        <p:xfrm>
          <a:off x="533400" y="6096000"/>
          <a:ext cx="83058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xplosion 1 51"/>
          <p:cNvSpPr/>
          <p:nvPr/>
        </p:nvSpPr>
        <p:spPr>
          <a:xfrm>
            <a:off x="6018213" y="3651250"/>
            <a:ext cx="3125787" cy="189706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TDR du S/C d'élaboration des propositions </a:t>
            </a:r>
          </a:p>
        </p:txBody>
      </p:sp>
      <p:pic>
        <p:nvPicPr>
          <p:cNvPr id="10244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1438" y="2133600"/>
            <a:ext cx="26225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ZoneTexte 6"/>
          <p:cNvSpPr txBox="1">
            <a:spLocks noChangeArrowheads="1"/>
          </p:cNvSpPr>
          <p:nvPr/>
        </p:nvSpPr>
        <p:spPr bwMode="auto">
          <a:xfrm>
            <a:off x="1971675" y="2998788"/>
            <a:ext cx="15144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sz="1600" b="1" dirty="0" smtClean="0"/>
              <a:t>Président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1971675" y="3405188"/>
            <a:ext cx="1466850" cy="35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latin typeface="Arial" pitchFamily="34" charset="0"/>
                <a:ea typeface="+mn-ea"/>
                <a:cs typeface="Arial" pitchFamily="34" charset="0"/>
              </a:rPr>
              <a:t>Rapporteu</a:t>
            </a:r>
            <a:r>
              <a:rPr lang="fr-FR" sz="1600" b="1" dirty="0">
                <a:latin typeface="+mn-lt"/>
                <a:ea typeface="+mn-ea"/>
              </a:rPr>
              <a:t>r</a:t>
            </a:r>
          </a:p>
        </p:txBody>
      </p:sp>
      <p:sp>
        <p:nvSpPr>
          <p:cNvPr id="9" name="Trapèze 8"/>
          <p:cNvSpPr/>
          <p:nvPr/>
        </p:nvSpPr>
        <p:spPr bwMode="auto">
          <a:xfrm>
            <a:off x="5959475" y="3200400"/>
            <a:ext cx="2957513" cy="39370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/>
              <a:t>SECRETARIAT PERMANENT</a:t>
            </a:r>
          </a:p>
        </p:txBody>
      </p:sp>
      <p:sp>
        <p:nvSpPr>
          <p:cNvPr id="10249" name="ZoneTexte 10"/>
          <p:cNvSpPr txBox="1">
            <a:spLocks noChangeArrowheads="1"/>
          </p:cNvSpPr>
          <p:nvPr/>
        </p:nvSpPr>
        <p:spPr bwMode="auto">
          <a:xfrm>
            <a:off x="-61913" y="2684463"/>
            <a:ext cx="1509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b="1" i="1" dirty="0" smtClean="0"/>
              <a:t>10 </a:t>
            </a:r>
            <a:r>
              <a:rPr lang="fr-FR" b="1" i="1" dirty="0"/>
              <a:t>membres </a:t>
            </a:r>
            <a:br>
              <a:rPr lang="fr-FR" b="1" i="1" dirty="0"/>
            </a:br>
            <a:r>
              <a:rPr lang="fr-FR" b="1" i="1" dirty="0" smtClean="0"/>
              <a:t>+ secrétaire CCM</a:t>
            </a:r>
            <a:endParaRPr lang="fr-FR" b="1" i="1" dirty="0"/>
          </a:p>
        </p:txBody>
      </p:sp>
      <p:sp>
        <p:nvSpPr>
          <p:cNvPr id="11" name="Ellipse 10"/>
          <p:cNvSpPr/>
          <p:nvPr/>
        </p:nvSpPr>
        <p:spPr>
          <a:xfrm>
            <a:off x="6409317" y="1524000"/>
            <a:ext cx="2057399" cy="148174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b="1" dirty="0">
                <a:solidFill>
                  <a:schemeClr val="bg1"/>
                </a:solidFill>
              </a:rPr>
              <a:t>CCM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261938" y="5440363"/>
            <a:ext cx="1893887" cy="973137"/>
          </a:xfrm>
          <a:prstGeom prst="ellipse">
            <a:avLst/>
          </a:prstGeom>
          <a:solidFill>
            <a:schemeClr val="accent5">
              <a:lumMod val="60000"/>
              <a:lumOff val="40000"/>
              <a:alpha val="46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a typeface="Arial" charset="0"/>
                <a:cs typeface="Arial" charset="0"/>
              </a:rPr>
              <a:t>Personnes ressources</a:t>
            </a:r>
          </a:p>
        </p:txBody>
      </p:sp>
      <p:sp>
        <p:nvSpPr>
          <p:cNvPr id="48" name="Ellipse 47"/>
          <p:cNvSpPr/>
          <p:nvPr/>
        </p:nvSpPr>
        <p:spPr bwMode="auto">
          <a:xfrm>
            <a:off x="2820988" y="5480050"/>
            <a:ext cx="1895475" cy="973138"/>
          </a:xfrm>
          <a:prstGeom prst="ellipse">
            <a:avLst/>
          </a:prstGeom>
          <a:solidFill>
            <a:schemeClr val="accent5">
              <a:lumMod val="60000"/>
              <a:lumOff val="40000"/>
              <a:alpha val="46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a typeface="Arial" charset="0"/>
                <a:cs typeface="Arial" charset="0"/>
              </a:rPr>
              <a:t>Consultants</a:t>
            </a:r>
          </a:p>
        </p:txBody>
      </p:sp>
      <p:sp>
        <p:nvSpPr>
          <p:cNvPr id="41" name="Flèche gauche 40"/>
          <p:cNvSpPr/>
          <p:nvPr/>
        </p:nvSpPr>
        <p:spPr>
          <a:xfrm rot="21142779">
            <a:off x="3740150" y="2273300"/>
            <a:ext cx="2532063" cy="254000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2" name="ZoneTexte 41"/>
          <p:cNvSpPr txBox="1">
            <a:spLocks noChangeArrowheads="1"/>
          </p:cNvSpPr>
          <p:nvPr/>
        </p:nvSpPr>
        <p:spPr bwMode="auto">
          <a:xfrm rot="-378564">
            <a:off x="4092575" y="1995488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/>
              <a:t>Membre élu</a:t>
            </a:r>
          </a:p>
        </p:txBody>
      </p:sp>
      <p:sp>
        <p:nvSpPr>
          <p:cNvPr id="43" name="Flèche droite 42"/>
          <p:cNvSpPr/>
          <p:nvPr/>
        </p:nvSpPr>
        <p:spPr>
          <a:xfrm rot="7497340">
            <a:off x="1039019" y="4655344"/>
            <a:ext cx="1354138" cy="292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7" name="Flèche droite 56"/>
          <p:cNvSpPr/>
          <p:nvPr/>
        </p:nvSpPr>
        <p:spPr>
          <a:xfrm rot="3975481">
            <a:off x="2743200" y="4638675"/>
            <a:ext cx="1243013" cy="334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ZoneTexte 44"/>
          <p:cNvSpPr txBox="1">
            <a:spLocks noChangeArrowheads="1"/>
          </p:cNvSpPr>
          <p:nvPr/>
        </p:nvSpPr>
        <p:spPr bwMode="auto">
          <a:xfrm rot="3723833">
            <a:off x="3006726" y="4568825"/>
            <a:ext cx="1522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/>
              <a:t>sélectionnés</a:t>
            </a:r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 rot="7370052" flipV="1">
            <a:off x="928687" y="4348163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/>
              <a:t>Invitées</a:t>
            </a:r>
          </a:p>
        </p:txBody>
      </p:sp>
      <p:sp>
        <p:nvSpPr>
          <p:cNvPr id="49" name="Double flèche horizontale 48"/>
          <p:cNvSpPr/>
          <p:nvPr/>
        </p:nvSpPr>
        <p:spPr>
          <a:xfrm>
            <a:off x="4040188" y="3276600"/>
            <a:ext cx="1751012" cy="341313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ZoneTexte 61"/>
          <p:cNvSpPr txBox="1">
            <a:spLocks noChangeArrowheads="1"/>
          </p:cNvSpPr>
          <p:nvPr/>
        </p:nvSpPr>
        <p:spPr bwMode="auto">
          <a:xfrm>
            <a:off x="4114800" y="2982913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b="1">
                <a:solidFill>
                  <a:srgbClr val="C00000"/>
                </a:solidFill>
              </a:rPr>
              <a:t>logistique</a:t>
            </a:r>
          </a:p>
        </p:txBody>
      </p:sp>
      <p:sp>
        <p:nvSpPr>
          <p:cNvPr id="10265" name="ZoneTexte 49"/>
          <p:cNvSpPr txBox="1">
            <a:spLocks noChangeArrowheads="1"/>
          </p:cNvSpPr>
          <p:nvPr/>
        </p:nvSpPr>
        <p:spPr bwMode="auto">
          <a:xfrm>
            <a:off x="2135188" y="2133600"/>
            <a:ext cx="1141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sz="3200" b="1">
                <a:solidFill>
                  <a:schemeClr val="bg1"/>
                </a:solidFill>
              </a:rPr>
              <a:t>CO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624638" y="4116388"/>
            <a:ext cx="19129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b="1" dirty="0"/>
              <a:t>Membre </a:t>
            </a:r>
            <a:r>
              <a:rPr lang="fr-FR" sz="1200" b="1" dirty="0">
                <a:sym typeface="Wingdings" pitchFamily="2" charset="2"/>
              </a:rPr>
              <a:t>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Compétence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Conflit d’intérêt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Bénévolat</a:t>
            </a:r>
          </a:p>
        </p:txBody>
      </p:sp>
    </p:spTree>
    <p:extLst>
      <p:ext uri="{BB962C8B-B14F-4D97-AF65-F5344CB8AC3E}">
        <p14:creationId xmlns:p14="http://schemas.microsoft.com/office/powerpoint/2010/main" xmlns="" val="265869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1" grpId="0" animBg="1"/>
      <p:bldP spid="42" grpId="0"/>
      <p:bldP spid="43" grpId="0" animBg="1"/>
      <p:bldP spid="57" grpId="0" animBg="1"/>
      <p:bldP spid="45" grpId="0"/>
      <p:bldP spid="59" grpId="0"/>
      <p:bldP spid="49" grpId="0" animBg="1"/>
      <p:bldP spid="62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TDR du S/C d'élaboration des propositions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9478347"/>
              </p:ext>
            </p:extLst>
          </p:nvPr>
        </p:nvGraphicFramePr>
        <p:xfrm>
          <a:off x="304800" y="1600200"/>
          <a:ext cx="579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32319735"/>
              </p:ext>
            </p:extLst>
          </p:nvPr>
        </p:nvGraphicFramePr>
        <p:xfrm>
          <a:off x="533400" y="6096000"/>
          <a:ext cx="83058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248400" y="1981200"/>
            <a:ext cx="2743200" cy="34778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fr-FR" sz="2000" dirty="0" smtClean="0"/>
              <a:t>    Les </a:t>
            </a:r>
            <a:r>
              <a:rPr lang="fr-FR" sz="2000" dirty="0"/>
              <a:t>profils  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2000" dirty="0"/>
              <a:t>La Santé Publique,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2000" dirty="0"/>
              <a:t>La gestion et la Planification/Suivi-Evaluation,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2000" dirty="0"/>
              <a:t>Les finances, la comptabilité et du management.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2000" dirty="0"/>
              <a:t>Les sciences humaines et communication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181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18436" name="Picture 5" descr="GMSPowerPoint_EndSlide_upda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de Suivi Stratégique (Oversight )</a:t>
            </a:r>
          </a:p>
        </p:txBody>
      </p:sp>
      <p:grpSp>
        <p:nvGrpSpPr>
          <p:cNvPr id="5123" name="Groupe 7"/>
          <p:cNvGrpSpPr>
            <a:grpSpLocks/>
          </p:cNvGrpSpPr>
          <p:nvPr/>
        </p:nvGrpSpPr>
        <p:grpSpPr bwMode="auto">
          <a:xfrm>
            <a:off x="533400" y="6096000"/>
            <a:ext cx="8229600" cy="381000"/>
            <a:chOff x="533400" y="6096000"/>
            <a:chExt cx="5243915" cy="381000"/>
          </a:xfrm>
        </p:grpSpPr>
        <p:sp>
          <p:nvSpPr>
            <p:cNvPr id="9" name="Forme libre 8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57200" y="1592263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fr-BE" sz="2000" b="1" dirty="0" smtClean="0"/>
              <a:t>Principes</a:t>
            </a:r>
          </a:p>
          <a:p>
            <a:pPr>
              <a:defRPr/>
            </a:pPr>
            <a:r>
              <a:rPr lang="fr-BE" sz="2000" b="1" dirty="0" smtClean="0"/>
              <a:t>Profils</a:t>
            </a:r>
          </a:p>
          <a:p>
            <a:pPr>
              <a:defRPr/>
            </a:pPr>
            <a:r>
              <a:rPr lang="fr-BE" sz="2000" b="1" dirty="0" smtClean="0"/>
              <a:t>Durée du mandat</a:t>
            </a:r>
          </a:p>
          <a:p>
            <a:pPr>
              <a:defRPr/>
            </a:pPr>
            <a:r>
              <a:rPr lang="fr-BE" sz="2000" b="1" dirty="0" smtClean="0"/>
              <a:t>Fonctionnement</a:t>
            </a:r>
          </a:p>
          <a:p>
            <a:pPr lvl="1">
              <a:defRPr/>
            </a:pPr>
            <a:r>
              <a:rPr lang="fr-BE" sz="2000" b="1" dirty="0" smtClean="0"/>
              <a:t>Organisation interne</a:t>
            </a:r>
          </a:p>
          <a:p>
            <a:pPr lvl="1">
              <a:defRPr/>
            </a:pPr>
            <a:r>
              <a:rPr lang="fr-FR" sz="2000" b="1" dirty="0" smtClean="0"/>
              <a:t>Périodicité des réunions et des visites de sites</a:t>
            </a:r>
          </a:p>
          <a:p>
            <a:pPr lvl="1">
              <a:defRPr/>
            </a:pPr>
            <a:r>
              <a:rPr lang="fr-BE" sz="2000" b="1" dirty="0" smtClean="0"/>
              <a:t>Logistique</a:t>
            </a:r>
          </a:p>
          <a:p>
            <a:pPr lvl="1">
              <a:defRPr/>
            </a:pPr>
            <a:r>
              <a:rPr lang="fr-BE" sz="2000" b="1" dirty="0" smtClean="0"/>
              <a:t>Attributions</a:t>
            </a:r>
          </a:p>
          <a:p>
            <a:pPr>
              <a:defRPr/>
            </a:pPr>
            <a:r>
              <a:rPr lang="fr-FR" sz="2000" b="1" dirty="0" smtClean="0"/>
              <a:t>Séquence trimestrielle d’</a:t>
            </a:r>
            <a:r>
              <a:rPr lang="fr-FR" sz="2000" b="1" dirty="0" err="1" smtClean="0"/>
              <a:t>oversight</a:t>
            </a:r>
            <a:r>
              <a:rPr lang="fr-FR" sz="2000" b="1" dirty="0" smtClean="0"/>
              <a:t> par le tableau de bord</a:t>
            </a:r>
          </a:p>
          <a:p>
            <a:pPr>
              <a:defRPr/>
            </a:pPr>
            <a:r>
              <a:rPr lang="fr-BE" sz="2000" b="1" dirty="0" smtClean="0"/>
              <a:t>Guide d’oversight</a:t>
            </a:r>
            <a:endParaRPr lang="fr-FR" b="1" cap="small" dirty="0"/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467600" cy="1096963"/>
          </a:xfrm>
        </p:spPr>
        <p:txBody>
          <a:bodyPr/>
          <a:lstStyle/>
          <a:p>
            <a:pPr lvl="0"/>
            <a:r>
              <a:rPr lang="fr-FR" sz="2800" dirty="0" smtClean="0"/>
              <a:t>TDR du S/C de Suivi Stratégique (Oversight )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r>
              <a:rPr lang="fr-BE" sz="2000" b="1" cap="all" dirty="0" smtClean="0"/>
              <a:t>Missions Et Objectifs Du Comite Oversight</a:t>
            </a:r>
            <a:endParaRPr lang="fr-FR" sz="2000" dirty="0" smtClean="0"/>
          </a:p>
          <a:p>
            <a:r>
              <a:rPr lang="fr-FR" sz="2000" dirty="0" smtClean="0"/>
              <a:t>Le </a:t>
            </a:r>
            <a:r>
              <a:rPr lang="fr-FR" sz="2000" dirty="0"/>
              <a:t>suivi stratégique (ou oversight) des subventions exige généralement du CCM d’évaluer non seulement l'administration et la gestion des projets mais aussi leurs résultats programmatiques et financiers. </a:t>
            </a:r>
          </a:p>
          <a:p>
            <a:r>
              <a:rPr lang="fr-FR" sz="2000" dirty="0"/>
              <a:t>Le comité Oversight est un comité permanent issu du CCM et dont le rôle est d’assister le CCM dans la réalisation de cette mission. </a:t>
            </a:r>
          </a:p>
          <a:p>
            <a:r>
              <a:rPr lang="fr-FR" sz="2000" dirty="0"/>
              <a:t>Ses objectifs peuvent être déterminés en la réponse aux questions suivantes :  </a:t>
            </a:r>
          </a:p>
          <a:p>
            <a:pPr lvl="1"/>
            <a:r>
              <a:rPr lang="fr-FR" sz="1600" dirty="0"/>
              <a:t>1. Où est l'argent?</a:t>
            </a:r>
          </a:p>
          <a:p>
            <a:pPr lvl="1"/>
            <a:r>
              <a:rPr lang="fr-FR" sz="1600" dirty="0"/>
              <a:t>2. Où sont les médicaments (ou les autres fournitures)?</a:t>
            </a:r>
          </a:p>
          <a:p>
            <a:pPr lvl="1"/>
            <a:r>
              <a:rPr lang="fr-FR" sz="1600" dirty="0"/>
              <a:t>3. L'échéancier est-il respecté?</a:t>
            </a:r>
          </a:p>
          <a:p>
            <a:pPr lvl="1"/>
            <a:r>
              <a:rPr lang="fr-FR" sz="1600" dirty="0"/>
              <a:t>4. Les objectifs sont-ils atteints?</a:t>
            </a:r>
          </a:p>
          <a:p>
            <a:pPr lvl="1"/>
            <a:r>
              <a:rPr lang="fr-FR" sz="1600" dirty="0"/>
              <a:t>5. Le Bénéficiaire Principal  gère-t-il le projet efficacement ?</a:t>
            </a:r>
          </a:p>
          <a:p>
            <a:endParaRPr lang="fr-FR" dirty="0"/>
          </a:p>
        </p:txBody>
      </p:sp>
      <p:grpSp>
        <p:nvGrpSpPr>
          <p:cNvPr id="4" name="Groupe 7"/>
          <p:cNvGrpSpPr>
            <a:grpSpLocks/>
          </p:cNvGrpSpPr>
          <p:nvPr/>
        </p:nvGrpSpPr>
        <p:grpSpPr bwMode="auto">
          <a:xfrm>
            <a:off x="533400" y="6096000"/>
            <a:ext cx="8305800" cy="381000"/>
            <a:chOff x="533400" y="6096000"/>
            <a:chExt cx="5243915" cy="381000"/>
          </a:xfrm>
        </p:grpSpPr>
        <p:sp>
          <p:nvSpPr>
            <p:cNvPr id="5" name="Forme libre 4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6" name="Forme libre 5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7" name="Forme libre 6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06596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de Suivi Stratégique (Oversight )</a:t>
            </a:r>
          </a:p>
        </p:txBody>
      </p:sp>
      <p:grpSp>
        <p:nvGrpSpPr>
          <p:cNvPr id="9219" name="Groupe 7"/>
          <p:cNvGrpSpPr>
            <a:grpSpLocks/>
          </p:cNvGrpSpPr>
          <p:nvPr/>
        </p:nvGrpSpPr>
        <p:grpSpPr bwMode="auto">
          <a:xfrm>
            <a:off x="533400" y="6096000"/>
            <a:ext cx="8305800" cy="381000"/>
            <a:chOff x="533400" y="6096000"/>
            <a:chExt cx="5243915" cy="381000"/>
          </a:xfrm>
        </p:grpSpPr>
        <p:sp>
          <p:nvSpPr>
            <p:cNvPr id="9" name="Forme libre 8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57200" y="1592263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fr-BE" sz="2800" b="1" cap="small" dirty="0"/>
              <a:t>Durée du mandat</a:t>
            </a:r>
            <a:endParaRPr lang="fr-FR" sz="2800" b="1" cap="small" dirty="0"/>
          </a:p>
          <a:p>
            <a:pPr>
              <a:defRPr/>
            </a:pPr>
            <a:r>
              <a:rPr lang="fr-FR" sz="2800" dirty="0"/>
              <a:t>Les membres du Comité de Oversight sont sélectionnés par le CCM pour une durée de 3 ans renouvelables conformément au manuel de procédures</a:t>
            </a:r>
            <a:r>
              <a:rPr lang="fr-FR" sz="2800" u="sng" dirty="0"/>
              <a:t> et au règlement intérieur ou autre </a:t>
            </a:r>
            <a:r>
              <a:rPr lang="fr-FR" sz="2800" u="sng" dirty="0" smtClean="0"/>
              <a:t>document-cadre</a:t>
            </a:r>
            <a:r>
              <a:rPr lang="fr-FR" sz="2800" u="sng" dirty="0"/>
              <a:t>.</a:t>
            </a:r>
            <a:endParaRPr lang="fr-FR" sz="2800" dirty="0"/>
          </a:p>
          <a:p>
            <a:pPr>
              <a:defRPr/>
            </a:pPr>
            <a:r>
              <a:rPr lang="fr-FR" sz="2800" dirty="0"/>
              <a:t>Pour le premier Comité, la moitié de ses membres sera renouvelée après un an et demi de mandat.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Explosion 1 51"/>
          <p:cNvSpPr/>
          <p:nvPr/>
        </p:nvSpPr>
        <p:spPr>
          <a:xfrm>
            <a:off x="6018213" y="3651250"/>
            <a:ext cx="3125787" cy="189706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TDR du S/C de Suivi Stratégique (Oversight )</a:t>
            </a:r>
          </a:p>
        </p:txBody>
      </p:sp>
      <p:pic>
        <p:nvPicPr>
          <p:cNvPr id="10244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1438" y="2133600"/>
            <a:ext cx="26225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ZoneTexte 6"/>
          <p:cNvSpPr txBox="1">
            <a:spLocks noChangeArrowheads="1"/>
          </p:cNvSpPr>
          <p:nvPr/>
        </p:nvSpPr>
        <p:spPr bwMode="auto">
          <a:xfrm>
            <a:off x="1971675" y="2998788"/>
            <a:ext cx="15144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sz="1600" b="1" dirty="0" smtClean="0"/>
              <a:t>Président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 bwMode="auto">
          <a:xfrm>
            <a:off x="1971675" y="3405188"/>
            <a:ext cx="1466850" cy="35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>
                <a:latin typeface="Arial" pitchFamily="34" charset="0"/>
                <a:ea typeface="+mn-ea"/>
                <a:cs typeface="Arial" pitchFamily="34" charset="0"/>
              </a:rPr>
              <a:t>Rapporteu</a:t>
            </a:r>
            <a:r>
              <a:rPr lang="fr-FR" sz="1600" b="1" dirty="0">
                <a:latin typeface="+mn-lt"/>
                <a:ea typeface="+mn-ea"/>
              </a:rPr>
              <a:t>r</a:t>
            </a:r>
          </a:p>
        </p:txBody>
      </p:sp>
      <p:sp>
        <p:nvSpPr>
          <p:cNvPr id="9" name="Trapèze 8"/>
          <p:cNvSpPr/>
          <p:nvPr/>
        </p:nvSpPr>
        <p:spPr bwMode="auto">
          <a:xfrm>
            <a:off x="5959475" y="3200400"/>
            <a:ext cx="2957513" cy="393700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/>
              <a:t>SECRETARIAT PERMANENT</a:t>
            </a:r>
          </a:p>
        </p:txBody>
      </p:sp>
      <p:sp>
        <p:nvSpPr>
          <p:cNvPr id="10249" name="ZoneTexte 10"/>
          <p:cNvSpPr txBox="1">
            <a:spLocks noChangeArrowheads="1"/>
          </p:cNvSpPr>
          <p:nvPr/>
        </p:nvSpPr>
        <p:spPr bwMode="auto">
          <a:xfrm>
            <a:off x="-61913" y="2684463"/>
            <a:ext cx="15097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b="1" i="1" dirty="0" smtClean="0"/>
              <a:t>5 </a:t>
            </a:r>
            <a:r>
              <a:rPr lang="fr-FR" b="1" i="1" dirty="0"/>
              <a:t>membres </a:t>
            </a:r>
            <a:br>
              <a:rPr lang="fr-FR" b="1" i="1" dirty="0"/>
            </a:br>
            <a:r>
              <a:rPr lang="fr-FR" b="1" i="1" dirty="0" smtClean="0"/>
              <a:t>+ secrétaire CCM</a:t>
            </a:r>
            <a:endParaRPr lang="fr-FR" b="1" i="1" dirty="0"/>
          </a:p>
        </p:txBody>
      </p:sp>
      <p:sp>
        <p:nvSpPr>
          <p:cNvPr id="11" name="Ellipse 10"/>
          <p:cNvSpPr/>
          <p:nvPr/>
        </p:nvSpPr>
        <p:spPr>
          <a:xfrm>
            <a:off x="6409317" y="1524000"/>
            <a:ext cx="2057399" cy="148174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b="1" dirty="0">
                <a:solidFill>
                  <a:schemeClr val="bg1"/>
                </a:solidFill>
              </a:rPr>
              <a:t>CCM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261938" y="5440363"/>
            <a:ext cx="1893887" cy="973137"/>
          </a:xfrm>
          <a:prstGeom prst="ellipse">
            <a:avLst/>
          </a:prstGeom>
          <a:solidFill>
            <a:schemeClr val="accent5">
              <a:lumMod val="60000"/>
              <a:lumOff val="40000"/>
              <a:alpha val="46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a typeface="Arial" charset="0"/>
                <a:cs typeface="Arial" charset="0"/>
              </a:rPr>
              <a:t>Personnes ressources</a:t>
            </a:r>
          </a:p>
        </p:txBody>
      </p:sp>
      <p:sp>
        <p:nvSpPr>
          <p:cNvPr id="48" name="Ellipse 47"/>
          <p:cNvSpPr/>
          <p:nvPr/>
        </p:nvSpPr>
        <p:spPr bwMode="auto">
          <a:xfrm>
            <a:off x="2820988" y="5480050"/>
            <a:ext cx="1895475" cy="973138"/>
          </a:xfrm>
          <a:prstGeom prst="ellipse">
            <a:avLst/>
          </a:prstGeom>
          <a:solidFill>
            <a:schemeClr val="accent5">
              <a:lumMod val="60000"/>
              <a:lumOff val="40000"/>
              <a:alpha val="46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a typeface="Arial" charset="0"/>
                <a:cs typeface="Arial" charset="0"/>
              </a:rPr>
              <a:t>Consultants</a:t>
            </a:r>
          </a:p>
        </p:txBody>
      </p:sp>
      <p:sp>
        <p:nvSpPr>
          <p:cNvPr id="41" name="Flèche gauche 40"/>
          <p:cNvSpPr/>
          <p:nvPr/>
        </p:nvSpPr>
        <p:spPr>
          <a:xfrm rot="21142779">
            <a:off x="3740150" y="2273300"/>
            <a:ext cx="2532063" cy="254000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2" name="ZoneTexte 41"/>
          <p:cNvSpPr txBox="1">
            <a:spLocks noChangeArrowheads="1"/>
          </p:cNvSpPr>
          <p:nvPr/>
        </p:nvSpPr>
        <p:spPr bwMode="auto">
          <a:xfrm rot="-378564">
            <a:off x="4092575" y="1995488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/>
              <a:t>Membre élu</a:t>
            </a:r>
          </a:p>
        </p:txBody>
      </p:sp>
      <p:sp>
        <p:nvSpPr>
          <p:cNvPr id="43" name="Flèche droite 42"/>
          <p:cNvSpPr/>
          <p:nvPr/>
        </p:nvSpPr>
        <p:spPr>
          <a:xfrm rot="7497340">
            <a:off x="1039019" y="4655344"/>
            <a:ext cx="1354138" cy="292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7" name="Flèche droite 56"/>
          <p:cNvSpPr/>
          <p:nvPr/>
        </p:nvSpPr>
        <p:spPr>
          <a:xfrm rot="3975481">
            <a:off x="2743200" y="4638675"/>
            <a:ext cx="1243013" cy="334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ZoneTexte 44"/>
          <p:cNvSpPr txBox="1">
            <a:spLocks noChangeArrowheads="1"/>
          </p:cNvSpPr>
          <p:nvPr/>
        </p:nvSpPr>
        <p:spPr bwMode="auto">
          <a:xfrm rot="3723833">
            <a:off x="3006726" y="4568825"/>
            <a:ext cx="1522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/>
              <a:t>sélectionnés</a:t>
            </a:r>
          </a:p>
        </p:txBody>
      </p:sp>
      <p:sp>
        <p:nvSpPr>
          <p:cNvPr id="59" name="ZoneTexte 58"/>
          <p:cNvSpPr txBox="1">
            <a:spLocks noChangeArrowheads="1"/>
          </p:cNvSpPr>
          <p:nvPr/>
        </p:nvSpPr>
        <p:spPr bwMode="auto">
          <a:xfrm rot="7370052" flipV="1">
            <a:off x="928687" y="4348163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/>
              <a:t>Invitées</a:t>
            </a:r>
          </a:p>
        </p:txBody>
      </p:sp>
      <p:sp>
        <p:nvSpPr>
          <p:cNvPr id="49" name="Double flèche horizontale 48"/>
          <p:cNvSpPr/>
          <p:nvPr/>
        </p:nvSpPr>
        <p:spPr>
          <a:xfrm>
            <a:off x="4040188" y="3276600"/>
            <a:ext cx="1751012" cy="341313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ZoneTexte 61"/>
          <p:cNvSpPr txBox="1">
            <a:spLocks noChangeArrowheads="1"/>
          </p:cNvSpPr>
          <p:nvPr/>
        </p:nvSpPr>
        <p:spPr bwMode="auto">
          <a:xfrm>
            <a:off x="4114800" y="2982913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b="1">
                <a:solidFill>
                  <a:srgbClr val="C00000"/>
                </a:solidFill>
              </a:rPr>
              <a:t>logistique</a:t>
            </a:r>
          </a:p>
        </p:txBody>
      </p:sp>
      <p:sp>
        <p:nvSpPr>
          <p:cNvPr id="10265" name="ZoneTexte 49"/>
          <p:cNvSpPr txBox="1">
            <a:spLocks noChangeArrowheads="1"/>
          </p:cNvSpPr>
          <p:nvPr/>
        </p:nvSpPr>
        <p:spPr bwMode="auto">
          <a:xfrm>
            <a:off x="2135188" y="2133600"/>
            <a:ext cx="1141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sz="3200" b="1">
                <a:solidFill>
                  <a:schemeClr val="bg1"/>
                </a:solidFill>
              </a:rPr>
              <a:t>CO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624638" y="4116388"/>
            <a:ext cx="19129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b="1" dirty="0"/>
              <a:t>Membre </a:t>
            </a:r>
            <a:r>
              <a:rPr lang="fr-FR" sz="1200" b="1" dirty="0">
                <a:sym typeface="Wingdings" pitchFamily="2" charset="2"/>
              </a:rPr>
              <a:t>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Compétence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Conflit d’intérêt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sz="1200" b="1" dirty="0">
                <a:sym typeface="Wingdings" pitchFamily="2" charset="2"/>
              </a:rPr>
              <a:t>Bénévolat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1" grpId="0" animBg="1"/>
      <p:bldP spid="42" grpId="0"/>
      <p:bldP spid="43" grpId="0" animBg="1"/>
      <p:bldP spid="57" grpId="0" animBg="1"/>
      <p:bldP spid="45" grpId="0"/>
      <p:bldP spid="59" grpId="0"/>
      <p:bldP spid="49" grpId="0" animBg="1"/>
      <p:bldP spid="62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de Suivi Stratégique (Oversight )</a:t>
            </a:r>
          </a:p>
        </p:txBody>
      </p:sp>
      <p:grpSp>
        <p:nvGrpSpPr>
          <p:cNvPr id="11267" name="Groupe 7"/>
          <p:cNvGrpSpPr>
            <a:grpSpLocks/>
          </p:cNvGrpSpPr>
          <p:nvPr/>
        </p:nvGrpSpPr>
        <p:grpSpPr bwMode="auto">
          <a:xfrm>
            <a:off x="533400" y="6096000"/>
            <a:ext cx="8305800" cy="381000"/>
            <a:chOff x="533400" y="6096000"/>
            <a:chExt cx="5243915" cy="381000"/>
          </a:xfrm>
        </p:grpSpPr>
        <p:sp>
          <p:nvSpPr>
            <p:cNvPr id="9" name="Forme libre 8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57200" y="1592263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fr-FR" sz="2400" b="1" dirty="0"/>
              <a:t>Périodicité des réunions et des visites de sites</a:t>
            </a:r>
          </a:p>
          <a:p>
            <a:pPr>
              <a:defRPr/>
            </a:pPr>
            <a:r>
              <a:rPr lang="fr-FR" sz="2400" dirty="0"/>
              <a:t>La périodicité des réunions </a:t>
            </a:r>
            <a:r>
              <a:rPr lang="fr-FR" sz="2400" u="sng" dirty="0"/>
              <a:t>ordinaires </a:t>
            </a:r>
            <a:r>
              <a:rPr lang="fr-FR" sz="2400" dirty="0"/>
              <a:t>est trimestrielle ; </a:t>
            </a:r>
          </a:p>
          <a:p>
            <a:pPr>
              <a:defRPr/>
            </a:pPr>
            <a:r>
              <a:rPr lang="fr-FR" sz="2400" dirty="0"/>
              <a:t>Le chronogramme des réunions trimestrielles est précisé dans le Plan de travail annuel du Comité Oversight.</a:t>
            </a:r>
          </a:p>
          <a:p>
            <a:pPr>
              <a:defRPr/>
            </a:pPr>
            <a:r>
              <a:rPr lang="fr-FR" sz="2400" u="sng" dirty="0"/>
              <a:t>En cas de </a:t>
            </a:r>
            <a:r>
              <a:rPr lang="fr-FR" sz="2400" dirty="0"/>
              <a:t>besoin</a:t>
            </a:r>
            <a:r>
              <a:rPr lang="fr-FR" sz="2400" u="sng" dirty="0"/>
              <a:t>, </a:t>
            </a:r>
            <a:r>
              <a:rPr lang="fr-FR" sz="2400" dirty="0"/>
              <a:t>le président du CCM ou le coordinateur du comité Oversight </a:t>
            </a:r>
            <a:r>
              <a:rPr lang="fr-FR" sz="2400" u="sng" dirty="0"/>
              <a:t>peut </a:t>
            </a:r>
            <a:r>
              <a:rPr lang="fr-FR" sz="2400" dirty="0"/>
              <a:t>convoquer une réunion</a:t>
            </a:r>
            <a:r>
              <a:rPr lang="fr-FR" sz="2400" u="sng" dirty="0"/>
              <a:t> extraordinaire.</a:t>
            </a:r>
            <a:endParaRPr lang="fr-FR" sz="2400" dirty="0"/>
          </a:p>
          <a:p>
            <a:pPr marL="457200" indent="-457200">
              <a:buFont typeface="+mj-lt"/>
              <a:buAutoNum type="arabicPeriod"/>
              <a:defRPr/>
            </a:pP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de Suivi Stratégique (Oversight )</a:t>
            </a:r>
          </a:p>
        </p:txBody>
      </p:sp>
      <p:grpSp>
        <p:nvGrpSpPr>
          <p:cNvPr id="12291" name="Groupe 7"/>
          <p:cNvGrpSpPr>
            <a:grpSpLocks/>
          </p:cNvGrpSpPr>
          <p:nvPr/>
        </p:nvGrpSpPr>
        <p:grpSpPr bwMode="auto">
          <a:xfrm>
            <a:off x="533400" y="6096000"/>
            <a:ext cx="8458200" cy="381000"/>
            <a:chOff x="533400" y="6096000"/>
            <a:chExt cx="5243915" cy="381000"/>
          </a:xfrm>
        </p:grpSpPr>
        <p:sp>
          <p:nvSpPr>
            <p:cNvPr id="9" name="Forme libre 8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57200" y="1592263"/>
            <a:ext cx="8534400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fr-FR" sz="2400" dirty="0"/>
              <a:t>Attributions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fr-FR" sz="2000" dirty="0" smtClean="0"/>
          </a:p>
        </p:txBody>
      </p:sp>
      <p:graphicFrame>
        <p:nvGraphicFramePr>
          <p:cNvPr id="14" name="Espace réservé du contenu 1"/>
          <p:cNvGraphicFramePr>
            <a:graphicFrameLocks/>
          </p:cNvGraphicFramePr>
          <p:nvPr/>
        </p:nvGraphicFramePr>
        <p:xfrm>
          <a:off x="-10510" y="1524000"/>
          <a:ext cx="89916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3168650" y="4191000"/>
            <a:ext cx="26082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 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dirty="0"/>
              <a:t>Le tableau de bord,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fr-FR" dirty="0"/>
              <a:t>Les visites de sites.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de Suivi Stratégique (Oversight )</a:t>
            </a:r>
          </a:p>
        </p:txBody>
      </p:sp>
      <p:grpSp>
        <p:nvGrpSpPr>
          <p:cNvPr id="14339" name="Groupe 7"/>
          <p:cNvGrpSpPr>
            <a:grpSpLocks/>
          </p:cNvGrpSpPr>
          <p:nvPr/>
        </p:nvGrpSpPr>
        <p:grpSpPr bwMode="auto">
          <a:xfrm>
            <a:off x="533400" y="6096000"/>
            <a:ext cx="8382000" cy="381000"/>
            <a:chOff x="533400" y="6096000"/>
            <a:chExt cx="5243915" cy="381000"/>
          </a:xfrm>
        </p:grpSpPr>
        <p:sp>
          <p:nvSpPr>
            <p:cNvPr id="9" name="Forme libre 8"/>
            <p:cNvSpPr/>
            <p:nvPr/>
          </p:nvSpPr>
          <p:spPr>
            <a:xfrm>
              <a:off x="533400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Oversight</a:t>
              </a: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2935472" y="6096000"/>
              <a:ext cx="466761" cy="381000"/>
            </a:xfrm>
            <a:custGeom>
              <a:avLst/>
              <a:gdLst>
                <a:gd name="connsiteX0" fmla="*/ 0 w 466430"/>
                <a:gd name="connsiteY0" fmla="*/ 76200 h 381000"/>
                <a:gd name="connsiteX1" fmla="*/ 275930 w 466430"/>
                <a:gd name="connsiteY1" fmla="*/ 76200 h 381000"/>
                <a:gd name="connsiteX2" fmla="*/ 275930 w 466430"/>
                <a:gd name="connsiteY2" fmla="*/ 0 h 381000"/>
                <a:gd name="connsiteX3" fmla="*/ 466430 w 466430"/>
                <a:gd name="connsiteY3" fmla="*/ 190500 h 381000"/>
                <a:gd name="connsiteX4" fmla="*/ 275930 w 466430"/>
                <a:gd name="connsiteY4" fmla="*/ 381000 h 381000"/>
                <a:gd name="connsiteX5" fmla="*/ 275930 w 466430"/>
                <a:gd name="connsiteY5" fmla="*/ 304800 h 381000"/>
                <a:gd name="connsiteX6" fmla="*/ 0 w 466430"/>
                <a:gd name="connsiteY6" fmla="*/ 304800 h 381000"/>
                <a:gd name="connsiteX7" fmla="*/ 0 w 466430"/>
                <a:gd name="connsiteY7" fmla="*/ 762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430" h="381000">
                  <a:moveTo>
                    <a:pt x="0" y="76200"/>
                  </a:moveTo>
                  <a:lnTo>
                    <a:pt x="275930" y="76200"/>
                  </a:lnTo>
                  <a:lnTo>
                    <a:pt x="275930" y="0"/>
                  </a:lnTo>
                  <a:lnTo>
                    <a:pt x="466430" y="190500"/>
                  </a:lnTo>
                  <a:lnTo>
                    <a:pt x="275930" y="381000"/>
                  </a:lnTo>
                  <a:lnTo>
                    <a:pt x="275930" y="304800"/>
                  </a:lnTo>
                  <a:lnTo>
                    <a:pt x="0" y="304800"/>
                  </a:lnTo>
                  <a:lnTo>
                    <a:pt x="0" y="76200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76200" rIns="114300" bIns="7620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sz="1400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595923" y="6096000"/>
              <a:ext cx="2181392" cy="381000"/>
            </a:xfrm>
            <a:custGeom>
              <a:avLst/>
              <a:gdLst>
                <a:gd name="connsiteX0" fmla="*/ 0 w 2181894"/>
                <a:gd name="connsiteY0" fmla="*/ 38100 h 381000"/>
                <a:gd name="connsiteX1" fmla="*/ 38100 w 2181894"/>
                <a:gd name="connsiteY1" fmla="*/ 0 h 381000"/>
                <a:gd name="connsiteX2" fmla="*/ 2143794 w 2181894"/>
                <a:gd name="connsiteY2" fmla="*/ 0 h 381000"/>
                <a:gd name="connsiteX3" fmla="*/ 2181894 w 2181894"/>
                <a:gd name="connsiteY3" fmla="*/ 38100 h 381000"/>
                <a:gd name="connsiteX4" fmla="*/ 2181894 w 2181894"/>
                <a:gd name="connsiteY4" fmla="*/ 342900 h 381000"/>
                <a:gd name="connsiteX5" fmla="*/ 2143794 w 2181894"/>
                <a:gd name="connsiteY5" fmla="*/ 381000 h 381000"/>
                <a:gd name="connsiteX6" fmla="*/ 38100 w 2181894"/>
                <a:gd name="connsiteY6" fmla="*/ 381000 h 381000"/>
                <a:gd name="connsiteX7" fmla="*/ 0 w 2181894"/>
                <a:gd name="connsiteY7" fmla="*/ 342900 h 381000"/>
                <a:gd name="connsiteX8" fmla="*/ 0 w 2181894"/>
                <a:gd name="connsiteY8" fmla="*/ 381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1894" h="381000">
                  <a:moveTo>
                    <a:pt x="0" y="38100"/>
                  </a:moveTo>
                  <a:cubicBezTo>
                    <a:pt x="0" y="17058"/>
                    <a:pt x="17058" y="0"/>
                    <a:pt x="38100" y="0"/>
                  </a:cubicBezTo>
                  <a:lnTo>
                    <a:pt x="2143794" y="0"/>
                  </a:lnTo>
                  <a:cubicBezTo>
                    <a:pt x="2164836" y="0"/>
                    <a:pt x="2181894" y="17058"/>
                    <a:pt x="2181894" y="38100"/>
                  </a:cubicBezTo>
                  <a:lnTo>
                    <a:pt x="2181894" y="342900"/>
                  </a:lnTo>
                  <a:cubicBezTo>
                    <a:pt x="2181894" y="363942"/>
                    <a:pt x="2164836" y="381000"/>
                    <a:pt x="2143794" y="381000"/>
                  </a:cubicBezTo>
                  <a:lnTo>
                    <a:pt x="38100" y="381000"/>
                  </a:lnTo>
                  <a:cubicBezTo>
                    <a:pt x="17058" y="381000"/>
                    <a:pt x="0" y="363942"/>
                    <a:pt x="0" y="342900"/>
                  </a:cubicBezTo>
                  <a:lnTo>
                    <a:pt x="0" y="381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5929" tIns="75929" rIns="75929" bIns="75929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700" dirty="0"/>
                <a:t>E. Propositions</a:t>
              </a:r>
            </a:p>
          </p:txBody>
        </p:sp>
      </p:grpSp>
      <p:sp>
        <p:nvSpPr>
          <p:cNvPr id="14340" name="ZoneTexte 4"/>
          <p:cNvSpPr txBox="1">
            <a:spLocks noChangeArrowheads="1"/>
          </p:cNvSpPr>
          <p:nvPr/>
        </p:nvSpPr>
        <p:spPr bwMode="auto">
          <a:xfrm>
            <a:off x="381000" y="1676400"/>
            <a:ext cx="845026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2400" b="1" dirty="0"/>
              <a:t>Séquence d’Oversight par les visites de sites</a:t>
            </a:r>
          </a:p>
          <a:p>
            <a:pPr eaLnBrk="1" hangingPunct="1"/>
            <a:endParaRPr lang="fr-FR" sz="2400" dirty="0"/>
          </a:p>
          <a:p>
            <a:pPr eaLnBrk="1" hangingPunct="1"/>
            <a:r>
              <a:rPr lang="fr-FR" sz="2400" dirty="0"/>
              <a:t>Les visites de sites peuvent être de 2 types :</a:t>
            </a:r>
          </a:p>
          <a:p>
            <a:pPr eaLnBrk="1" hangingPunct="1"/>
            <a:r>
              <a:rPr lang="fr-FR" sz="2400" dirty="0" smtClean="0"/>
              <a:t>• Des </a:t>
            </a:r>
            <a:r>
              <a:rPr lang="fr-FR" sz="2400" dirty="0"/>
              <a:t>visites ponctuelles dans le cadre du plan annuel d’oversight ;</a:t>
            </a:r>
          </a:p>
          <a:p>
            <a:pPr eaLnBrk="1" hangingPunct="1"/>
            <a:r>
              <a:rPr lang="fr-FR" sz="2400" dirty="0" smtClean="0"/>
              <a:t>• Des </a:t>
            </a:r>
            <a:r>
              <a:rPr lang="fr-FR" sz="2400" dirty="0"/>
              <a:t>visites décidées à la suite de l’apparition de difficultés spécifiques </a:t>
            </a:r>
            <a:r>
              <a:rPr lang="fr-FR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TDR du S/C d'élaboration des propositions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267200"/>
          </a:xfrm>
        </p:spPr>
        <p:txBody>
          <a:bodyPr/>
          <a:lstStyle/>
          <a:p>
            <a:pPr>
              <a:defRPr/>
            </a:pPr>
            <a:r>
              <a:rPr lang="fr-FR" b="1" dirty="0" smtClean="0"/>
              <a:t>Mêmes dispositions que le CO pour:</a:t>
            </a:r>
          </a:p>
          <a:p>
            <a:pPr lvl="1">
              <a:defRPr/>
            </a:pPr>
            <a:r>
              <a:rPr lang="fr-FR" sz="2400" b="1" dirty="0" smtClean="0"/>
              <a:t>Missions et objectifs</a:t>
            </a:r>
          </a:p>
          <a:p>
            <a:pPr lvl="1">
              <a:defRPr/>
            </a:pPr>
            <a:r>
              <a:rPr lang="fr-FR" sz="2400" b="1" dirty="0" smtClean="0"/>
              <a:t>Durée du mandat</a:t>
            </a:r>
          </a:p>
          <a:p>
            <a:pPr lvl="1">
              <a:defRPr/>
            </a:pPr>
            <a:r>
              <a:rPr lang="fr-FR" sz="2400" b="1" dirty="0" smtClean="0"/>
              <a:t>Périodicité des réunions </a:t>
            </a:r>
          </a:p>
          <a:p>
            <a:pPr lvl="1">
              <a:defRPr/>
            </a:pPr>
            <a:r>
              <a:rPr lang="fr-FR" sz="2400" b="1" dirty="0" smtClean="0"/>
              <a:t>Logistique</a:t>
            </a:r>
          </a:p>
          <a:p>
            <a:pPr>
              <a:defRPr/>
            </a:pPr>
            <a:endParaRPr lang="fr-FR" b="1" dirty="0" smtClean="0"/>
          </a:p>
          <a:p>
            <a:pPr lvl="1">
              <a:defRPr/>
            </a:pPr>
            <a:endParaRPr lang="fr-FR" dirty="0"/>
          </a:p>
          <a:p>
            <a:pPr marL="0" indent="0">
              <a:buFontTx/>
              <a:buNone/>
              <a:defRPr/>
            </a:pPr>
            <a:endParaRPr lang="fr-FR" sz="2000" dirty="0" smtClean="0"/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2232975"/>
              </p:ext>
            </p:extLst>
          </p:nvPr>
        </p:nvGraphicFramePr>
        <p:xfrm>
          <a:off x="533400" y="6096000"/>
          <a:ext cx="83058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</TotalTime>
  <Words>526</Words>
  <Application>Microsoft Office PowerPoint</Application>
  <PresentationFormat>Affichage à l'écran (4:3)</PresentationFormat>
  <Paragraphs>128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Default Design</vt:lpstr>
      <vt:lpstr>Comité de Pilotage</vt:lpstr>
      <vt:lpstr>TDR du S/C de Suivi Stratégique (Oversight )</vt:lpstr>
      <vt:lpstr>TDR du S/C de Suivi Stratégique (Oversight )</vt:lpstr>
      <vt:lpstr>TDR du S/C de Suivi Stratégique (Oversight )</vt:lpstr>
      <vt:lpstr>TDR du S/C de Suivi Stratégique (Oversight )</vt:lpstr>
      <vt:lpstr>TDR du S/C de Suivi Stratégique (Oversight )</vt:lpstr>
      <vt:lpstr>TDR du S/C de Suivi Stratégique (Oversight )</vt:lpstr>
      <vt:lpstr>TDR du S/C de Suivi Stratégique (Oversight )</vt:lpstr>
      <vt:lpstr>TDR du S/C d'élaboration des propositions </vt:lpstr>
      <vt:lpstr>TDR du S/C d'élaboration des propositions </vt:lpstr>
      <vt:lpstr>TDR du S/C d'élaboration des propositions </vt:lpstr>
      <vt:lpstr>TDR du S/C d'élaboration des propositions </vt:lpstr>
      <vt:lpstr>Diapositive 13</vt:lpstr>
    </vt:vector>
  </TitlesOfParts>
  <Company>MSH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lkos</dc:creator>
  <cp:lastModifiedBy>m</cp:lastModifiedBy>
  <cp:revision>114</cp:revision>
  <dcterms:created xsi:type="dcterms:W3CDTF">2010-11-09T09:51:05Z</dcterms:created>
  <dcterms:modified xsi:type="dcterms:W3CDTF">2011-03-02T20:53:10Z</dcterms:modified>
</cp:coreProperties>
</file>