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84" r:id="rId1"/>
  </p:sldMasterIdLst>
  <p:notesMasterIdLst>
    <p:notesMasterId r:id="rId17"/>
  </p:notesMasterIdLst>
  <p:sldIdLst>
    <p:sldId id="261" r:id="rId2"/>
    <p:sldId id="256" r:id="rId3"/>
    <p:sldId id="260" r:id="rId4"/>
    <p:sldId id="257" r:id="rId5"/>
    <p:sldId id="350" r:id="rId6"/>
    <p:sldId id="258" r:id="rId7"/>
    <p:sldId id="351" r:id="rId8"/>
    <p:sldId id="280" r:id="rId9"/>
    <p:sldId id="352" r:id="rId10"/>
    <p:sldId id="353" r:id="rId11"/>
    <p:sldId id="354" r:id="rId12"/>
    <p:sldId id="355" r:id="rId13"/>
    <p:sldId id="356" r:id="rId14"/>
    <p:sldId id="357" r:id="rId15"/>
    <p:sldId id="276"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656"/>
    <a:srgbClr val="3D3D3D"/>
    <a:srgbClr val="E46C0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41" autoAdjust="0"/>
    <p:restoredTop sz="99821" autoAdjust="0"/>
  </p:normalViewPr>
  <p:slideViewPr>
    <p:cSldViewPr>
      <p:cViewPr>
        <p:scale>
          <a:sx n="65" d="100"/>
          <a:sy n="65" d="100"/>
        </p:scale>
        <p:origin x="-826" y="2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92B065-162A-4F74-AFB4-A27E8C238669}" type="datetimeFigureOut">
              <a:rPr lang="fr-FR" smtClean="0"/>
              <a:pPr/>
              <a:t>14/05/2015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5C0149-F85D-4997-9C1F-9A599E5AF4D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65C0149-F85D-4997-9C1F-9A599E5AF4D7}" type="slidenum">
              <a:rPr lang="fr-FR" smtClean="0"/>
              <a:pPr/>
              <a:t>1</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65C0149-F85D-4997-9C1F-9A599E5AF4D7}" type="slidenum">
              <a:rPr lang="fr-FR" smtClean="0"/>
              <a:pPr/>
              <a:t>2</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65C0149-F85D-4997-9C1F-9A599E5AF4D7}"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65C0149-F85D-4997-9C1F-9A599E5AF4D7}"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65C0149-F85D-4997-9C1F-9A599E5AF4D7}" type="slidenum">
              <a:rPr lang="fr-FR" smtClean="0"/>
              <a:pPr/>
              <a:t>6</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43D259E-F863-4E3A-A837-7F6A42B55F4C}" type="datetimeFigureOut">
              <a:rPr lang="fr-FR" smtClean="0"/>
              <a:pPr/>
              <a:t>14/05/2015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4DC433-1C54-4A28-9519-7D36AEEB7CB9}" type="slidenum">
              <a:rPr lang="fr-FR" smtClean="0"/>
              <a:pPr/>
              <a:t>‹N°›</a:t>
            </a:fld>
            <a:endParaRPr lang="fr-FR"/>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tx2"/>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3D259E-F863-4E3A-A837-7F6A42B55F4C}" type="datetimeFigureOut">
              <a:rPr lang="fr-FR" smtClean="0"/>
              <a:pPr/>
              <a:t>14/05/2015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DC433-1C54-4A28-9519-7D36AEEB7CB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advClick="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fr.wikipedia.org/wiki/Plannin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8"/>
          <p:cNvSpPr>
            <a:spLocks noChangeArrowheads="1"/>
          </p:cNvSpPr>
          <p:nvPr/>
        </p:nvSpPr>
        <p:spPr bwMode="auto">
          <a:xfrm>
            <a:off x="827584" y="2492896"/>
            <a:ext cx="7416824" cy="338554"/>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Présente une formation sur le thème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251520" y="2996952"/>
            <a:ext cx="8280920" cy="523220"/>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algn="ctr"/>
            <a:r>
              <a:rPr lang="fr-FR" sz="2800" b="1" dirty="0" smtClean="0"/>
              <a:t>SUIVI D'UN PROJET</a:t>
            </a:r>
            <a:endParaRPr lang="fr-FR" sz="2800" b="1" dirty="0"/>
          </a:p>
        </p:txBody>
      </p:sp>
      <p:sp>
        <p:nvSpPr>
          <p:cNvPr id="1036" name="Rectangle 12"/>
          <p:cNvSpPr>
            <a:spLocks noChangeArrowheads="1"/>
          </p:cNvSpPr>
          <p:nvPr/>
        </p:nvSpPr>
        <p:spPr bwMode="auto">
          <a:xfrm>
            <a:off x="0" y="4941168"/>
            <a:ext cx="8326364" cy="307777"/>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1400" b="1" dirty="0" smtClean="0">
                <a:solidFill>
                  <a:schemeClr val="tx1"/>
                </a:solidFill>
                <a:latin typeface="Times New Roman" pitchFamily="18" charset="0"/>
                <a:ea typeface="Calibri" pitchFamily="34" charset="0"/>
                <a:cs typeface="Times New Roman" pitchFamily="18" charset="0"/>
              </a:rPr>
              <a:t>Cycle de formation </a:t>
            </a:r>
            <a:r>
              <a:rPr lang="fr-FR" sz="1400" b="1" dirty="0" smtClean="0">
                <a:solidFill>
                  <a:schemeClr val="tx1"/>
                </a:solidFill>
                <a:latin typeface="Times New Roman" pitchFamily="18" charset="0"/>
                <a:ea typeface="Calibri" pitchFamily="34" charset="0"/>
                <a:cs typeface="Times New Roman" pitchFamily="18" charset="0"/>
              </a:rPr>
              <a:t>20 </a:t>
            </a:r>
            <a:r>
              <a:rPr lang="fr-FR" sz="1400" b="1" dirty="0" smtClean="0">
                <a:solidFill>
                  <a:schemeClr val="tx1"/>
                </a:solidFill>
                <a:latin typeface="Times New Roman" pitchFamily="18" charset="0"/>
                <a:ea typeface="Calibri" pitchFamily="34" charset="0"/>
                <a:cs typeface="Times New Roman" pitchFamily="18" charset="0"/>
              </a:rPr>
              <a:t>Février 2015</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1475656" y="3717032"/>
            <a:ext cx="5668731" cy="1077218"/>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chemeClr val="tx1"/>
                </a:solidFill>
                <a:latin typeface="Times New Roman" pitchFamily="18" charset="0"/>
                <a:ea typeface="Calibri" pitchFamily="34" charset="0"/>
                <a:cs typeface="Times New Roman" pitchFamily="18" charset="0"/>
              </a:rPr>
              <a:t>Animée par : Chams Eddine YANGUI</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Expert Comptable inscrit à OECT</a:t>
            </a:r>
          </a:p>
          <a:p>
            <a:pPr marL="0" marR="0" lvl="0" indent="0" algn="ctr" defTabSz="914400" rtl="0" eaLnBrk="1" fontAlgn="base" latinLnBrk="0" hangingPunct="1">
              <a:lnSpc>
                <a:spcPct val="100000"/>
              </a:lnSpc>
              <a:spcBef>
                <a:spcPct val="0"/>
              </a:spcBef>
              <a:spcAft>
                <a:spcPct val="0"/>
              </a:spcAft>
              <a:buClrTx/>
              <a:buSzTx/>
              <a:buFontTx/>
              <a:buNone/>
              <a:tabLst/>
            </a:pPr>
            <a:r>
              <a:rPr lang="fr-FR" sz="1600" b="1" dirty="0" smtClean="0">
                <a:solidFill>
                  <a:schemeClr val="tx1"/>
                </a:solidFill>
                <a:latin typeface="Times New Roman" pitchFamily="18" charset="0"/>
                <a:ea typeface="Calibri" pitchFamily="34" charset="0"/>
                <a:cs typeface="Times New Roman" pitchFamily="18" charset="0"/>
              </a:rPr>
              <a:t>Enseignant Universitaire </a:t>
            </a:r>
            <a:endPar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Formateur</a:t>
            </a:r>
            <a:r>
              <a:rPr kumimoji="0" lang="fr-FR" sz="16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Agréé </a:t>
            </a:r>
            <a:r>
              <a:rPr kumimoji="0" lang="fr-FR" sz="1300" b="1" i="0" u="none" strike="noStrike" cap="none" normalizeH="0" baseline="0" dirty="0" smtClean="0">
                <a:ln>
                  <a:noFill/>
                </a:ln>
                <a:solidFill>
                  <a:schemeClr val="tx1"/>
                </a:solidFill>
                <a:effectLst/>
                <a:latin typeface="Calibri"/>
                <a:ea typeface="Calibri" pitchFamily="34" charset="0"/>
                <a:cs typeface="Times New Roman" pitchFamily="18" charset="0"/>
              </a:rPr>
              <a:t> </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10"/>
          <p:cNvSpPr>
            <a:spLocks noChangeArrowheads="1"/>
          </p:cNvSpPr>
          <p:nvPr/>
        </p:nvSpPr>
        <p:spPr bwMode="auto">
          <a:xfrm>
            <a:off x="899592" y="5445224"/>
            <a:ext cx="7200800" cy="1169551"/>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r>
              <a:rPr lang="fr-FR" sz="1400" b="1" dirty="0" smtClean="0">
                <a:latin typeface="Times New Roman" pitchFamily="18" charset="0"/>
                <a:cs typeface="Times New Roman" pitchFamily="18" charset="0"/>
              </a:rPr>
              <a:t>Adresse : </a:t>
            </a:r>
            <a:r>
              <a:rPr lang="fr-FR" sz="1400" b="1" dirty="0" err="1" smtClean="0">
                <a:latin typeface="Times New Roman" pitchFamily="18" charset="0"/>
                <a:cs typeface="Times New Roman" pitchFamily="18" charset="0"/>
              </a:rPr>
              <a:t>App</a:t>
            </a:r>
            <a:r>
              <a:rPr lang="fr-FR" sz="1400" b="1" dirty="0" smtClean="0">
                <a:latin typeface="Times New Roman" pitchFamily="18" charset="0"/>
                <a:cs typeface="Times New Roman" pitchFamily="18" charset="0"/>
              </a:rPr>
              <a:t> B34, 3 </a:t>
            </a:r>
            <a:r>
              <a:rPr lang="fr-FR" sz="1400" b="1" dirty="0" err="1" smtClean="0">
                <a:latin typeface="Times New Roman" pitchFamily="18" charset="0"/>
                <a:cs typeface="Times New Roman" pitchFamily="18" charset="0"/>
              </a:rPr>
              <a:t>éme</a:t>
            </a:r>
            <a:r>
              <a:rPr lang="fr-FR" sz="1400" b="1" dirty="0" smtClean="0">
                <a:latin typeface="Times New Roman" pitchFamily="18" charset="0"/>
                <a:cs typeface="Times New Roman" pitchFamily="18" charset="0"/>
              </a:rPr>
              <a:t> étage, Résidence Saphir, 9 Avenue Habib </a:t>
            </a:r>
            <a:r>
              <a:rPr lang="fr-FR" sz="1400" b="1" dirty="0" err="1" smtClean="0">
                <a:latin typeface="Times New Roman" pitchFamily="18" charset="0"/>
                <a:cs typeface="Times New Roman" pitchFamily="18" charset="0"/>
              </a:rPr>
              <a:t>Thameur</a:t>
            </a:r>
            <a:r>
              <a:rPr lang="fr-FR" sz="1400" b="1" dirty="0" smtClean="0">
                <a:latin typeface="Times New Roman" pitchFamily="18" charset="0"/>
                <a:cs typeface="Times New Roman" pitchFamily="18" charset="0"/>
              </a:rPr>
              <a:t> 2010 </a:t>
            </a:r>
            <a:r>
              <a:rPr lang="fr-FR" sz="1400" b="1" dirty="0" err="1" smtClean="0">
                <a:latin typeface="Times New Roman" pitchFamily="18" charset="0"/>
                <a:cs typeface="Times New Roman" pitchFamily="18" charset="0"/>
              </a:rPr>
              <a:t>Manouba</a:t>
            </a:r>
            <a:r>
              <a:rPr lang="fr-FR" sz="1400" b="1" dirty="0" smtClean="0">
                <a:latin typeface="Times New Roman" pitchFamily="18" charset="0"/>
                <a:cs typeface="Times New Roman" pitchFamily="18" charset="0"/>
              </a:rPr>
              <a:t> </a:t>
            </a:r>
          </a:p>
          <a:p>
            <a:r>
              <a:rPr lang="fr-FR" sz="1400" b="1" dirty="0" smtClean="0">
                <a:latin typeface="Times New Roman" pitchFamily="18" charset="0"/>
                <a:cs typeface="Times New Roman" pitchFamily="18" charset="0"/>
              </a:rPr>
              <a:t>Tél : 216 71 607 486 </a:t>
            </a:r>
          </a:p>
          <a:p>
            <a:r>
              <a:rPr lang="fr-FR" sz="1400" b="1" dirty="0" smtClean="0">
                <a:latin typeface="Times New Roman" pitchFamily="18" charset="0"/>
                <a:cs typeface="Times New Roman" pitchFamily="18" charset="0"/>
              </a:rPr>
              <a:t>Fax : 216 71 607 483</a:t>
            </a:r>
          </a:p>
          <a:p>
            <a:r>
              <a:rPr lang="fr-FR" sz="1400" b="1" dirty="0" smtClean="0">
                <a:latin typeface="Times New Roman" pitchFamily="18" charset="0"/>
                <a:cs typeface="Times New Roman" pitchFamily="18" charset="0"/>
              </a:rPr>
              <a:t> Gsm : 216 52 955 316</a:t>
            </a:r>
          </a:p>
          <a:p>
            <a:r>
              <a:rPr lang="en-US" sz="1400" b="1" dirty="0" smtClean="0">
                <a:latin typeface="Times New Roman" pitchFamily="18" charset="0"/>
                <a:cs typeface="Times New Roman" pitchFamily="18" charset="0"/>
              </a:rPr>
              <a:t>Email : cabinet.tecformation@gmail.com</a:t>
            </a:r>
          </a:p>
        </p:txBody>
      </p:sp>
      <p:sp>
        <p:nvSpPr>
          <p:cNvPr id="15" name="Rectangle 4" descr="logo tec fr"/>
          <p:cNvSpPr>
            <a:spLocks noChangeArrowheads="1"/>
          </p:cNvSpPr>
          <p:nvPr/>
        </p:nvSpPr>
        <p:spPr bwMode="auto">
          <a:xfrm>
            <a:off x="0" y="0"/>
            <a:ext cx="4427984" cy="79208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fr-FR" dirty="0"/>
          </a:p>
        </p:txBody>
      </p:sp>
      <p:sp>
        <p:nvSpPr>
          <p:cNvPr id="16" name="Rectangle 4" descr="logo tec fr"/>
          <p:cNvSpPr>
            <a:spLocks noChangeArrowheads="1"/>
          </p:cNvSpPr>
          <p:nvPr/>
        </p:nvSpPr>
        <p:spPr bwMode="auto">
          <a:xfrm>
            <a:off x="4716016" y="0"/>
            <a:ext cx="4427984" cy="792088"/>
          </a:xfrm>
          <a:prstGeom prst="rect">
            <a:avLst/>
          </a:prstGeom>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rstTxWarp prst="textNoShape">
              <a:avLst/>
            </a:prstTxWarp>
          </a:bodyPr>
          <a:lstStyle/>
          <a:p>
            <a:endParaRPr lang="fr-FR" dirty="0"/>
          </a:p>
        </p:txBody>
      </p:sp>
      <p:sp>
        <p:nvSpPr>
          <p:cNvPr id="1028" name="Rectangle 4" descr="logo tec fr"/>
          <p:cNvSpPr>
            <a:spLocks noChangeArrowheads="1"/>
          </p:cNvSpPr>
          <p:nvPr/>
        </p:nvSpPr>
        <p:spPr bwMode="auto">
          <a:xfrm>
            <a:off x="0" y="0"/>
            <a:ext cx="4355976" cy="650999"/>
          </a:xfrm>
          <a:prstGeom prst="rect">
            <a:avLst/>
          </a:prstGeom>
          <a:blipFill dpi="0" rotWithShape="1">
            <a:blip r:embed="rId3" cstate="print"/>
            <a:srcRect/>
            <a:stretch>
              <a:fillRect/>
            </a:stretch>
          </a:blipFill>
          <a:ln w="9525">
            <a:noFill/>
            <a:miter lim="800000"/>
            <a:headEnd/>
            <a:tailEnd/>
          </a:ln>
        </p:spPr>
        <p:txBody>
          <a:bodyPr vert="horz" wrap="square" lIns="91440" tIns="45720" rIns="91440" bIns="45720" numCol="1" anchor="t" anchorCtr="0" compatLnSpc="1">
            <a:prstTxWarp prst="textNoShape">
              <a:avLst/>
            </a:prstTxWarp>
          </a:bodyPr>
          <a:lstStyle/>
          <a:p>
            <a:endParaRPr lang="fr-FR"/>
          </a:p>
        </p:txBody>
      </p:sp>
      <p:sp>
        <p:nvSpPr>
          <p:cNvPr id="1029" name="Rectangle 5" descr="logo tec arabe"/>
          <p:cNvSpPr>
            <a:spLocks noChangeArrowheads="1"/>
          </p:cNvSpPr>
          <p:nvPr/>
        </p:nvSpPr>
        <p:spPr bwMode="auto">
          <a:xfrm>
            <a:off x="4716016" y="0"/>
            <a:ext cx="4427984" cy="720080"/>
          </a:xfrm>
          <a:prstGeom prst="rect">
            <a:avLst/>
          </a:prstGeom>
          <a:blipFill dpi="0" rotWithShape="1">
            <a:blip r:embed="rId4" cstate="print"/>
            <a:srcRect/>
            <a:stretch>
              <a:fillRect/>
            </a:stretch>
          </a:blipFill>
          <a:ln w="9525">
            <a:noFill/>
            <a:miter lim="800000"/>
            <a:headEnd/>
            <a:tailEnd/>
          </a:ln>
        </p:spPr>
        <p:txBody>
          <a:bodyPr vert="horz" wrap="square" lIns="91440" tIns="45720" rIns="91440" bIns="45720" numCol="1" anchor="t" anchorCtr="0" compatLnSpc="1">
            <a:prstTxWarp prst="textNoShape">
              <a:avLst/>
            </a:prstTxWarp>
          </a:bodyPr>
          <a:lstStyle/>
          <a:p>
            <a:endParaRPr lang="fr-FR"/>
          </a:p>
        </p:txBody>
      </p:sp>
      <p:pic>
        <p:nvPicPr>
          <p:cNvPr id="1026" name="Picture 2" descr="C:\Users\GRIRA_AMTA\Desktop\TEC\CCM\téléchargement.jpg"/>
          <p:cNvPicPr>
            <a:picLocks noChangeAspect="1" noChangeArrowheads="1"/>
          </p:cNvPicPr>
          <p:nvPr/>
        </p:nvPicPr>
        <p:blipFill>
          <a:blip r:embed="rId5" cstate="print"/>
          <a:srcRect/>
          <a:stretch>
            <a:fillRect/>
          </a:stretch>
        </p:blipFill>
        <p:spPr bwMode="auto">
          <a:xfrm>
            <a:off x="3635896" y="1052736"/>
            <a:ext cx="1651248" cy="1219200"/>
          </a:xfrm>
          <a:prstGeom prst="rect">
            <a:avLst/>
          </a:prstGeom>
          <a:noFill/>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32"/>
                                        </p:tgtEl>
                                        <p:attrNameLst>
                                          <p:attrName>style.visibility</p:attrName>
                                        </p:attrNameLst>
                                      </p:cBhvr>
                                      <p:to>
                                        <p:strVal val="visible"/>
                                      </p:to>
                                    </p:set>
                                    <p:animEffect transition="in" filter="blinds(horizontal)">
                                      <p:cBhvr>
                                        <p:cTn id="7" dur="500"/>
                                        <p:tgtEl>
                                          <p:spTgt spid="103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1" nodeType="clickEffect">
                                  <p:stCondLst>
                                    <p:cond delay="0"/>
                                  </p:stCondLst>
                                  <p:childTnLst>
                                    <p:set>
                                      <p:cBhvr>
                                        <p:cTn id="11" dur="1" fill="hold">
                                          <p:stCondLst>
                                            <p:cond delay="0"/>
                                          </p:stCondLst>
                                        </p:cTn>
                                        <p:tgtEl>
                                          <p:spTgt spid="1032"/>
                                        </p:tgtEl>
                                        <p:attrNameLst>
                                          <p:attrName>style.visibility</p:attrName>
                                        </p:attrNameLst>
                                      </p:cBhvr>
                                      <p:to>
                                        <p:strVal val="visible"/>
                                      </p:to>
                                    </p:set>
                                    <p:animEffect transition="in" filter="checkerboard(across)">
                                      <p:cBhvr>
                                        <p:cTn id="12" dur="500"/>
                                        <p:tgtEl>
                                          <p:spTgt spid="103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035"/>
                                        </p:tgtEl>
                                        <p:attrNameLst>
                                          <p:attrName>style.visibility</p:attrName>
                                        </p:attrNameLst>
                                      </p:cBhvr>
                                      <p:to>
                                        <p:strVal val="visible"/>
                                      </p:to>
                                    </p:set>
                                    <p:animEffect transition="in" filter="diamond(in)">
                                      <p:cBhvr>
                                        <p:cTn id="17" dur="2000"/>
                                        <p:tgtEl>
                                          <p:spTgt spid="103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34"/>
                                        </p:tgtEl>
                                        <p:attrNameLst>
                                          <p:attrName>style.visibility</p:attrName>
                                        </p:attrNameLst>
                                      </p:cBhvr>
                                      <p:to>
                                        <p:strVal val="visible"/>
                                      </p:to>
                                    </p:set>
                                    <p:animEffect transition="in" filter="diamond(in)">
                                      <p:cBhvr>
                                        <p:cTn id="22" dur="2000"/>
                                        <p:tgtEl>
                                          <p:spTgt spid="1034"/>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036"/>
                                        </p:tgtEl>
                                        <p:attrNameLst>
                                          <p:attrName>style.visibility</p:attrName>
                                        </p:attrNameLst>
                                      </p:cBhvr>
                                      <p:to>
                                        <p:strVal val="visible"/>
                                      </p:to>
                                    </p:set>
                                    <p:animEffect transition="in" filter="diamond(in)">
                                      <p:cBhvr>
                                        <p:cTn id="27" dur="2000"/>
                                        <p:tgtEl>
                                          <p:spTgt spid="1036"/>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amond(in)">
                                      <p:cBhvr>
                                        <p:cTn id="3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2" grpId="0" animBg="1"/>
      <p:bldP spid="1032" grpId="1" animBg="1"/>
      <p:bldP spid="1035" grpId="0" animBg="1"/>
      <p:bldP spid="1036" grpId="0" animBg="1"/>
      <p:bldP spid="1034" grpId="0" animBg="1"/>
      <p:bldP spid="1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3888432" cy="685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endParaRPr lang="fr-FR" sz="1500" b="1" dirty="0" smtClean="0"/>
          </a:p>
          <a:p>
            <a:pPr algn="ctr"/>
            <a:r>
              <a:rPr lang="fr-FR" sz="3000" b="1" dirty="0" smtClean="0">
                <a:solidFill>
                  <a:schemeClr val="tx2"/>
                </a:solidFill>
              </a:rPr>
              <a:t>Suivi du projet</a:t>
            </a:r>
          </a:p>
          <a:p>
            <a:pPr algn="just"/>
            <a:r>
              <a:rPr lang="fr-FR" sz="2000" b="1" dirty="0" smtClean="0">
                <a:solidFill>
                  <a:schemeClr val="tx2"/>
                </a:solidFill>
              </a:rPr>
              <a:t> </a:t>
            </a:r>
            <a:r>
              <a:rPr lang="fr-FR" sz="2200" b="1" dirty="0" smtClean="0">
                <a:solidFill>
                  <a:schemeClr val="tx2"/>
                </a:solidFill>
              </a:rPr>
              <a:t>Définition </a:t>
            </a:r>
            <a:r>
              <a:rPr lang="fr-FR" sz="2200" b="1" dirty="0" smtClean="0"/>
              <a:t>: </a:t>
            </a:r>
            <a:r>
              <a:rPr lang="fr-FR" sz="2200" b="1" dirty="0" smtClean="0">
                <a:solidFill>
                  <a:schemeClr val="accent2">
                    <a:lumMod val="75000"/>
                  </a:schemeClr>
                </a:solidFill>
              </a:rPr>
              <a:t> Cet outil poursuit un double objectif : d'une part, suivre la réalisation tâche par tâche et d'autre part, vérifier la cohérence entre la réalisation planifiée et la réalisation effective.</a:t>
            </a:r>
          </a:p>
          <a:p>
            <a:pPr algn="just"/>
            <a:r>
              <a:rPr lang="fr-FR" sz="2200" b="1" dirty="0" smtClean="0">
                <a:solidFill>
                  <a:schemeClr val="tx2"/>
                </a:solidFill>
              </a:rPr>
              <a:t>Intérêt </a:t>
            </a:r>
          </a:p>
          <a:p>
            <a:pPr algn="just"/>
            <a:r>
              <a:rPr lang="fr-FR" sz="2200" dirty="0" smtClean="0"/>
              <a:t>* </a:t>
            </a:r>
            <a:r>
              <a:rPr lang="fr-FR" sz="2200" b="1" dirty="0" smtClean="0">
                <a:solidFill>
                  <a:schemeClr val="accent2">
                    <a:lumMod val="75000"/>
                  </a:schemeClr>
                </a:solidFill>
              </a:rPr>
              <a:t>Donner une vision claire de l'état d'avancement du projet et des zones à risque afin de définir les priorités à suivre au cours de la réalisation;</a:t>
            </a:r>
          </a:p>
          <a:p>
            <a:pPr algn="just"/>
            <a:r>
              <a:rPr lang="fr-FR" sz="2200" b="1" dirty="0" smtClean="0">
                <a:solidFill>
                  <a:schemeClr val="accent2">
                    <a:lumMod val="75000"/>
                  </a:schemeClr>
                </a:solidFill>
              </a:rPr>
              <a:t>* Cet outil est notamment utilisé lors de la préparation d'une réunion de suivi.</a:t>
            </a:r>
          </a:p>
          <a:p>
            <a:pPr algn="just"/>
            <a:endParaRPr lang="fr-FR" sz="2000" b="1" dirty="0" smtClean="0">
              <a:solidFill>
                <a:schemeClr val="accent2">
                  <a:lumMod val="75000"/>
                </a:schemeClr>
              </a:solidFill>
            </a:endParaRPr>
          </a:p>
          <a:p>
            <a:pPr algn="just"/>
            <a:endParaRPr lang="fr-FR" sz="2000" dirty="0" smtClean="0"/>
          </a:p>
          <a:p>
            <a:pPr lvl="0" algn="just"/>
            <a:r>
              <a:rPr lang="fr-FR" sz="2000" dirty="0" smtClean="0">
                <a:solidFill>
                  <a:srgbClr val="C00000"/>
                </a:solidFill>
              </a:rPr>
              <a:t> </a:t>
            </a:r>
            <a:endParaRPr lang="fr-FR" sz="2000" dirty="0">
              <a:solidFill>
                <a:srgbClr val="C00000"/>
              </a:solidFill>
            </a:endParaRPr>
          </a:p>
        </p:txBody>
      </p:sp>
      <p:sp>
        <p:nvSpPr>
          <p:cNvPr id="3" name="Rectangle 2"/>
          <p:cNvSpPr/>
          <p:nvPr/>
        </p:nvSpPr>
        <p:spPr>
          <a:xfrm>
            <a:off x="4788024" y="0"/>
            <a:ext cx="4104456" cy="685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endParaRPr lang="fr-FR" sz="1500" b="1" dirty="0" smtClean="0"/>
          </a:p>
          <a:p>
            <a:pPr algn="ctr"/>
            <a:endParaRPr lang="fr-FR" sz="3000" b="1" dirty="0" smtClean="0">
              <a:solidFill>
                <a:schemeClr val="tx2"/>
              </a:solidFill>
            </a:endParaRPr>
          </a:p>
          <a:p>
            <a:pPr algn="ctr"/>
            <a:endParaRPr lang="fr-FR" sz="3000" b="1" dirty="0" smtClean="0">
              <a:solidFill>
                <a:schemeClr val="tx2"/>
              </a:solidFill>
            </a:endParaRPr>
          </a:p>
          <a:p>
            <a:pPr algn="ctr"/>
            <a:endParaRPr lang="fr-FR" sz="3000" b="1" dirty="0" smtClean="0">
              <a:solidFill>
                <a:schemeClr val="tx2"/>
              </a:solidFill>
            </a:endParaRPr>
          </a:p>
          <a:p>
            <a:pPr algn="ctr"/>
            <a:r>
              <a:rPr lang="fr-FR" sz="3000" b="1" dirty="0" smtClean="0">
                <a:solidFill>
                  <a:schemeClr val="tx2"/>
                </a:solidFill>
              </a:rPr>
              <a:t>Suivi du projet</a:t>
            </a:r>
          </a:p>
          <a:p>
            <a:pPr algn="just"/>
            <a:r>
              <a:rPr lang="fr-FR" sz="2000" b="1" dirty="0" smtClean="0">
                <a:solidFill>
                  <a:schemeClr val="tx2"/>
                </a:solidFill>
              </a:rPr>
              <a:t> </a:t>
            </a:r>
            <a:r>
              <a:rPr lang="fr-FR" sz="2200" b="1" dirty="0" smtClean="0">
                <a:solidFill>
                  <a:schemeClr val="accent2">
                    <a:lumMod val="75000"/>
                  </a:schemeClr>
                </a:solidFill>
              </a:rPr>
              <a:t>suivi d’un projet consiste à :</a:t>
            </a:r>
          </a:p>
          <a:p>
            <a:pPr algn="just">
              <a:buFont typeface="Arial" charset="0"/>
              <a:buChar char="•"/>
            </a:pPr>
            <a:r>
              <a:rPr lang="fr-FR" sz="2200" b="1" dirty="0" smtClean="0">
                <a:solidFill>
                  <a:schemeClr val="accent2">
                    <a:lumMod val="75000"/>
                  </a:schemeClr>
                </a:solidFill>
              </a:rPr>
              <a:t>Un suivi technique (</a:t>
            </a:r>
            <a:r>
              <a:rPr lang="fr-FR" sz="2000" b="1" dirty="0" smtClean="0">
                <a:solidFill>
                  <a:schemeClr val="tx2"/>
                </a:solidFill>
              </a:rPr>
              <a:t>Les rapports d’avancement périodiques, Les réunions d’avancement, L’analyse des documents techniques, Les constats de réalisation</a:t>
            </a:r>
            <a:r>
              <a:rPr lang="fr-FR" sz="2200" b="1" dirty="0" smtClean="0">
                <a:solidFill>
                  <a:schemeClr val="accent2">
                    <a:lumMod val="75000"/>
                  </a:schemeClr>
                </a:solidFill>
              </a:rPr>
              <a:t>);</a:t>
            </a:r>
          </a:p>
          <a:p>
            <a:pPr algn="just">
              <a:buFont typeface="Arial" charset="0"/>
              <a:buChar char="•"/>
            </a:pPr>
            <a:endParaRPr lang="fr-FR" sz="2200" b="1" dirty="0" smtClean="0">
              <a:solidFill>
                <a:schemeClr val="accent2">
                  <a:lumMod val="75000"/>
                </a:schemeClr>
              </a:solidFill>
            </a:endParaRPr>
          </a:p>
          <a:p>
            <a:pPr algn="just">
              <a:buFont typeface="Arial" charset="0"/>
              <a:buChar char="•"/>
            </a:pPr>
            <a:r>
              <a:rPr lang="fr-FR" sz="2200" b="1" dirty="0" smtClean="0">
                <a:solidFill>
                  <a:schemeClr val="accent2">
                    <a:lumMod val="75000"/>
                  </a:schemeClr>
                </a:solidFill>
              </a:rPr>
              <a:t> Suivi des délais (</a:t>
            </a:r>
            <a:r>
              <a:rPr lang="fr-FR" sz="2000" b="1" dirty="0" smtClean="0">
                <a:solidFill>
                  <a:schemeClr val="tx2"/>
                </a:solidFill>
              </a:rPr>
              <a:t>Effectuer un contrôle périodique de l’avancement des travaux,  Examen des plannings et estimation du pourcentage d’avancement des tâches</a:t>
            </a:r>
            <a:r>
              <a:rPr lang="fr-FR" sz="2200" b="1" dirty="0" smtClean="0">
                <a:solidFill>
                  <a:schemeClr val="accent2">
                    <a:lumMod val="75000"/>
                  </a:schemeClr>
                </a:solidFill>
              </a:rPr>
              <a:t>);</a:t>
            </a:r>
          </a:p>
          <a:p>
            <a:pPr algn="just">
              <a:buFont typeface="Arial" charset="0"/>
              <a:buChar char="•"/>
            </a:pPr>
            <a:endParaRPr lang="fr-FR" sz="2200" b="1" dirty="0" smtClean="0">
              <a:solidFill>
                <a:schemeClr val="accent2">
                  <a:lumMod val="75000"/>
                </a:schemeClr>
              </a:solidFill>
            </a:endParaRPr>
          </a:p>
          <a:p>
            <a:pPr algn="just">
              <a:buFont typeface="Arial" charset="0"/>
              <a:buChar char="•"/>
            </a:pPr>
            <a:r>
              <a:rPr lang="fr-FR" sz="2200" b="1" dirty="0" smtClean="0">
                <a:solidFill>
                  <a:schemeClr val="accent2">
                    <a:lumMod val="75000"/>
                  </a:schemeClr>
                </a:solidFill>
              </a:rPr>
              <a:t>Suivi des couts (</a:t>
            </a:r>
            <a:r>
              <a:rPr lang="fr-FR" sz="2000" b="1" dirty="0" smtClean="0">
                <a:solidFill>
                  <a:schemeClr val="tx2"/>
                </a:solidFill>
              </a:rPr>
              <a:t>Analyse des coûts, comptabilité analytique</a:t>
            </a:r>
            <a:r>
              <a:rPr lang="fr-FR" sz="2200" b="1" dirty="0" smtClean="0">
                <a:solidFill>
                  <a:schemeClr val="accent2">
                    <a:lumMod val="75000"/>
                  </a:schemeClr>
                </a:solidFill>
              </a:rPr>
              <a:t>).</a:t>
            </a:r>
          </a:p>
          <a:p>
            <a:pPr algn="just">
              <a:buFont typeface="Arial" charset="0"/>
              <a:buChar char="•"/>
            </a:pPr>
            <a:endParaRPr lang="fr-FR" sz="2200" b="1" dirty="0" smtClean="0">
              <a:solidFill>
                <a:schemeClr val="accent2">
                  <a:lumMod val="75000"/>
                </a:schemeClr>
              </a:solidFill>
            </a:endParaRPr>
          </a:p>
          <a:p>
            <a:pPr algn="just">
              <a:buFont typeface="Arial" charset="0"/>
              <a:buChar char="•"/>
            </a:pPr>
            <a:endParaRPr lang="fr-FR" sz="2200" b="1" dirty="0" smtClean="0">
              <a:solidFill>
                <a:schemeClr val="accent2">
                  <a:lumMod val="75000"/>
                </a:schemeClr>
              </a:solidFill>
            </a:endParaRPr>
          </a:p>
          <a:p>
            <a:pPr algn="just">
              <a:buFont typeface="Arial" charset="0"/>
              <a:buChar char="•"/>
            </a:pPr>
            <a:endParaRPr lang="fr-FR" sz="2200" b="1" dirty="0" smtClean="0">
              <a:solidFill>
                <a:schemeClr val="accent2">
                  <a:lumMod val="75000"/>
                </a:schemeClr>
              </a:solidFill>
            </a:endParaRPr>
          </a:p>
          <a:p>
            <a:pPr algn="just">
              <a:buFont typeface="Arial" charset="0"/>
              <a:buChar char="•"/>
            </a:pPr>
            <a:endParaRPr lang="fr-FR" sz="2200" b="1" dirty="0" smtClean="0">
              <a:solidFill>
                <a:schemeClr val="accent2">
                  <a:lumMod val="75000"/>
                </a:schemeClr>
              </a:solidFill>
            </a:endParaRPr>
          </a:p>
          <a:p>
            <a:pPr algn="just"/>
            <a:endParaRPr lang="fr-FR" sz="2000" b="1" dirty="0" smtClean="0">
              <a:solidFill>
                <a:schemeClr val="tx2"/>
              </a:solidFill>
            </a:endParaRPr>
          </a:p>
          <a:p>
            <a:pPr algn="just"/>
            <a:endParaRPr lang="fr-FR" sz="2000" b="1" dirty="0" smtClean="0">
              <a:solidFill>
                <a:schemeClr val="accent2">
                  <a:lumMod val="75000"/>
                </a:schemeClr>
              </a:solidFill>
            </a:endParaRPr>
          </a:p>
          <a:p>
            <a:pPr algn="just"/>
            <a:endParaRPr lang="fr-FR" sz="2000" dirty="0" smtClean="0"/>
          </a:p>
          <a:p>
            <a:pPr lvl="0" algn="just"/>
            <a:r>
              <a:rPr lang="fr-FR" sz="2000" dirty="0" smtClean="0">
                <a:solidFill>
                  <a:srgbClr val="C00000"/>
                </a:solidFill>
              </a:rPr>
              <a:t> </a:t>
            </a:r>
            <a:endParaRPr lang="fr-FR" sz="2000" dirty="0">
              <a:solidFill>
                <a:srgbClr val="C00000"/>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0" fill="hold"/>
                                        <p:tgtEl>
                                          <p:spTgt spid="3"/>
                                        </p:tgtEl>
                                        <p:attrNameLst>
                                          <p:attrName>ppt_x</p:attrName>
                                        </p:attrNameLst>
                                      </p:cBhvr>
                                      <p:tavLst>
                                        <p:tav tm="0">
                                          <p:val>
                                            <p:strVal val="#ppt_x"/>
                                          </p:val>
                                        </p:tav>
                                        <p:tav tm="100000">
                                          <p:val>
                                            <p:strVal val="#ppt_x"/>
                                          </p:val>
                                        </p:tav>
                                      </p:tavLst>
                                    </p:anim>
                                    <p:anim calcmode="lin" valueType="num">
                                      <p:cBhvr additive="base">
                                        <p:cTn id="14"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36512" y="188640"/>
            <a:ext cx="9144000" cy="936104"/>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3200" b="1" dirty="0" smtClean="0"/>
              <a:t>Contrôle du compte spécial </a:t>
            </a:r>
            <a:endParaRPr lang="fr-FR" sz="3000" b="1" dirty="0">
              <a:solidFill>
                <a:schemeClr val="tx1"/>
              </a:solidFill>
              <a:latin typeface="Times New Roman" pitchFamily="18" charset="0"/>
              <a:cs typeface="Times New Roman" pitchFamily="18" charset="0"/>
            </a:endParaRPr>
          </a:p>
        </p:txBody>
      </p:sp>
      <p:sp>
        <p:nvSpPr>
          <p:cNvPr id="3" name="Rectangle 2"/>
          <p:cNvSpPr/>
          <p:nvPr/>
        </p:nvSpPr>
        <p:spPr>
          <a:xfrm>
            <a:off x="0" y="1340768"/>
            <a:ext cx="9144000" cy="489654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Un compte spécial est une avance de fonds prélevée sur le crédit afin de permettre à l'organe d'exécution de disposer d'un fonds de roulement pour régler aux créanciers la part des dépenses admissibles devant être financées par le bailleur de fonds. Il est réalimenté sur la base des justifications des premières avances.</a:t>
            </a:r>
          </a:p>
          <a:p>
            <a:pPr algn="just"/>
            <a:r>
              <a:rPr lang="fr-FR" sz="2400" dirty="0" smtClean="0">
                <a:latin typeface="Times New Roman" pitchFamily="18" charset="0"/>
                <a:cs typeface="Times New Roman" pitchFamily="18" charset="0"/>
              </a:rPr>
              <a:t>Il convient pour le CCM, de vérifier d'une manière exhaustive, la régularité et la sincérité de tous les décaissements effectués sur le compte spécial et de s'assurer que ce dernier n'a été utilisé que pour les dépenses éligibles par le Fond Mondiale.</a:t>
            </a:r>
          </a:p>
          <a:p>
            <a:pPr algn="just"/>
            <a:r>
              <a:rPr lang="fr-FR" sz="2400" dirty="0" smtClean="0">
                <a:latin typeface="Times New Roman" pitchFamily="18" charset="0"/>
                <a:cs typeface="Times New Roman" pitchFamily="18" charset="0"/>
              </a:rPr>
              <a:t>Les techniques suivantes peuvent être utilisées pour la vérification du compte spécial :</a:t>
            </a:r>
          </a:p>
          <a:p>
            <a:pPr algn="just"/>
            <a:endParaRPr lang="fr-FR" sz="2400" dirty="0" smtClean="0">
              <a:latin typeface="Times New Roman" pitchFamily="18" charset="0"/>
              <a:cs typeface="Times New Roman" pitchFamily="18" charset="0"/>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212976"/>
            <a:ext cx="4139952"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fr-FR" sz="2000" b="1" dirty="0" smtClean="0">
                <a:solidFill>
                  <a:schemeClr val="tx2"/>
                </a:solidFill>
              </a:rPr>
              <a:t>Contrôle des décaissements opérés sur le compte spécial</a:t>
            </a:r>
          </a:p>
        </p:txBody>
      </p:sp>
      <p:sp>
        <p:nvSpPr>
          <p:cNvPr id="3" name="Rectangle 2"/>
          <p:cNvSpPr/>
          <p:nvPr/>
        </p:nvSpPr>
        <p:spPr>
          <a:xfrm>
            <a:off x="4607496" y="5229200"/>
            <a:ext cx="4536504"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fr-FR" sz="2000" b="1" dirty="0" smtClean="0">
                <a:solidFill>
                  <a:schemeClr val="tx2"/>
                </a:solidFill>
              </a:rPr>
              <a:t>Contrôle de l’existence des relevés bancaires de ce compte spécial </a:t>
            </a:r>
          </a:p>
        </p:txBody>
      </p:sp>
      <p:sp>
        <p:nvSpPr>
          <p:cNvPr id="4" name="Rectangle 3"/>
          <p:cNvSpPr/>
          <p:nvPr/>
        </p:nvSpPr>
        <p:spPr>
          <a:xfrm>
            <a:off x="0" y="5229200"/>
            <a:ext cx="4355976"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fr-FR" sz="2000" b="1" dirty="0" smtClean="0">
                <a:solidFill>
                  <a:schemeClr val="tx2"/>
                </a:solidFill>
              </a:rPr>
              <a:t>Contrôle les pièces justificatives des dépenses et des décaissement </a:t>
            </a:r>
          </a:p>
        </p:txBody>
      </p:sp>
      <p:sp>
        <p:nvSpPr>
          <p:cNvPr id="5" name="Rectangle 4"/>
          <p:cNvSpPr/>
          <p:nvPr/>
        </p:nvSpPr>
        <p:spPr>
          <a:xfrm>
            <a:off x="4572000" y="3212976"/>
            <a:ext cx="4572000"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fr-FR" sz="2000" b="1" dirty="0" smtClean="0">
                <a:solidFill>
                  <a:schemeClr val="tx2"/>
                </a:solidFill>
              </a:rPr>
              <a:t>Contrôle l’état de rapprochement bancaire</a:t>
            </a:r>
          </a:p>
        </p:txBody>
      </p:sp>
      <p:sp>
        <p:nvSpPr>
          <p:cNvPr id="6" name="Rectangle 5"/>
          <p:cNvSpPr/>
          <p:nvPr/>
        </p:nvSpPr>
        <p:spPr>
          <a:xfrm>
            <a:off x="0" y="1340768"/>
            <a:ext cx="4139952"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fr-FR" sz="2000" b="1" dirty="0" smtClean="0">
                <a:solidFill>
                  <a:schemeClr val="tx2"/>
                </a:solidFill>
              </a:rPr>
              <a:t>Contrôle de la cohérence globale du solde du compte spécial</a:t>
            </a:r>
          </a:p>
        </p:txBody>
      </p:sp>
      <p:sp>
        <p:nvSpPr>
          <p:cNvPr id="7" name="Rectangle 6"/>
          <p:cNvSpPr/>
          <p:nvPr/>
        </p:nvSpPr>
        <p:spPr>
          <a:xfrm>
            <a:off x="4499992" y="1340768"/>
            <a:ext cx="4644008" cy="7920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r>
              <a:rPr lang="fr-FR" sz="2000" b="1" dirty="0" smtClean="0">
                <a:solidFill>
                  <a:schemeClr val="tx2"/>
                </a:solidFill>
              </a:rPr>
              <a:t>Contrôle de la cohérence globale de l'Etat récapitulatif des dépenses</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0" fill="hold"/>
                                        <p:tgtEl>
                                          <p:spTgt spid="3"/>
                                        </p:tgtEl>
                                        <p:attrNameLst>
                                          <p:attrName>ppt_x</p:attrName>
                                        </p:attrNameLst>
                                      </p:cBhvr>
                                      <p:tavLst>
                                        <p:tav tm="0">
                                          <p:val>
                                            <p:strVal val="#ppt_x"/>
                                          </p:val>
                                        </p:tav>
                                        <p:tav tm="100000">
                                          <p:val>
                                            <p:strVal val="#ppt_x"/>
                                          </p:val>
                                        </p:tav>
                                      </p:tavLst>
                                    </p:anim>
                                    <p:anim calcmode="lin" valueType="num">
                                      <p:cBhvr additive="base">
                                        <p:cTn id="14"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0" fill="hold"/>
                                        <p:tgtEl>
                                          <p:spTgt spid="4"/>
                                        </p:tgtEl>
                                        <p:attrNameLst>
                                          <p:attrName>ppt_x</p:attrName>
                                        </p:attrNameLst>
                                      </p:cBhvr>
                                      <p:tavLst>
                                        <p:tav tm="0">
                                          <p:val>
                                            <p:strVal val="#ppt_x"/>
                                          </p:val>
                                        </p:tav>
                                        <p:tav tm="100000">
                                          <p:val>
                                            <p:strVal val="#ppt_x"/>
                                          </p:val>
                                        </p:tav>
                                      </p:tavLst>
                                    </p:anim>
                                    <p:anim calcmode="lin" valueType="num">
                                      <p:cBhvr additive="base">
                                        <p:cTn id="20"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0" fill="hold"/>
                                        <p:tgtEl>
                                          <p:spTgt spid="5"/>
                                        </p:tgtEl>
                                        <p:attrNameLst>
                                          <p:attrName>ppt_x</p:attrName>
                                        </p:attrNameLst>
                                      </p:cBhvr>
                                      <p:tavLst>
                                        <p:tav tm="0">
                                          <p:val>
                                            <p:strVal val="#ppt_x"/>
                                          </p:val>
                                        </p:tav>
                                        <p:tav tm="100000">
                                          <p:val>
                                            <p:strVal val="#ppt_x"/>
                                          </p:val>
                                        </p:tav>
                                      </p:tavLst>
                                    </p:anim>
                                    <p:anim calcmode="lin" valueType="num">
                                      <p:cBhvr additive="base">
                                        <p:cTn id="26"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0" fill="hold"/>
                                        <p:tgtEl>
                                          <p:spTgt spid="6"/>
                                        </p:tgtEl>
                                        <p:attrNameLst>
                                          <p:attrName>ppt_x</p:attrName>
                                        </p:attrNameLst>
                                      </p:cBhvr>
                                      <p:tavLst>
                                        <p:tav tm="0">
                                          <p:val>
                                            <p:strVal val="#ppt_x"/>
                                          </p:val>
                                        </p:tav>
                                        <p:tav tm="100000">
                                          <p:val>
                                            <p:strVal val="#ppt_x"/>
                                          </p:val>
                                        </p:tav>
                                      </p:tavLst>
                                    </p:anim>
                                    <p:anim calcmode="lin" valueType="num">
                                      <p:cBhvr additive="base">
                                        <p:cTn id="32"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0" fill="hold"/>
                                        <p:tgtEl>
                                          <p:spTgt spid="7"/>
                                        </p:tgtEl>
                                        <p:attrNameLst>
                                          <p:attrName>ppt_x</p:attrName>
                                        </p:attrNameLst>
                                      </p:cBhvr>
                                      <p:tavLst>
                                        <p:tav tm="0">
                                          <p:val>
                                            <p:strVal val="#ppt_x"/>
                                          </p:val>
                                        </p:tav>
                                        <p:tav tm="100000">
                                          <p:val>
                                            <p:strVal val="#ppt_x"/>
                                          </p:val>
                                        </p:tav>
                                      </p:tavLst>
                                    </p:anim>
                                    <p:anim calcmode="lin" valueType="num">
                                      <p:cBhvr additive="base">
                                        <p:cTn id="3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36512" y="188640"/>
            <a:ext cx="9144000" cy="936104"/>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3200" b="1" dirty="0" smtClean="0"/>
              <a:t>Les éléments probants</a:t>
            </a:r>
            <a:endParaRPr lang="fr-FR" sz="3000" b="1" dirty="0">
              <a:solidFill>
                <a:schemeClr val="tx1"/>
              </a:solidFill>
              <a:latin typeface="Times New Roman" pitchFamily="18" charset="0"/>
              <a:cs typeface="Times New Roman" pitchFamily="18" charset="0"/>
            </a:endParaRPr>
          </a:p>
        </p:txBody>
      </p:sp>
      <p:sp>
        <p:nvSpPr>
          <p:cNvPr id="3" name="Rectangle 2"/>
          <p:cNvSpPr/>
          <p:nvPr/>
        </p:nvSpPr>
        <p:spPr>
          <a:xfrm>
            <a:off x="179512" y="1412776"/>
            <a:ext cx="4104456" cy="20162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r>
              <a:rPr lang="fr-FR" sz="2000" b="1" dirty="0" smtClean="0">
                <a:solidFill>
                  <a:schemeClr val="accent2">
                    <a:lumMod val="75000"/>
                  </a:schemeClr>
                </a:solidFill>
              </a:rPr>
              <a:t>Protocole d’accord entre le fond mondial et le bénéficiaire </a:t>
            </a:r>
            <a:r>
              <a:rPr lang="fr-FR" sz="2000" b="1" dirty="0" smtClean="0">
                <a:solidFill>
                  <a:schemeClr val="tx2"/>
                </a:solidFill>
              </a:rPr>
              <a:t>: On doit faire attention aux termes de référence  d’accord et aux clauses de la convention </a:t>
            </a:r>
          </a:p>
          <a:p>
            <a:pPr algn="just"/>
            <a:endParaRPr lang="fr-FR" sz="2000" b="1" dirty="0" smtClean="0">
              <a:solidFill>
                <a:schemeClr val="tx2"/>
              </a:solidFill>
            </a:endParaRPr>
          </a:p>
          <a:p>
            <a:pPr lvl="0" algn="just"/>
            <a:r>
              <a:rPr lang="fr-FR" sz="2000" b="1" dirty="0" smtClean="0">
                <a:solidFill>
                  <a:schemeClr val="tx2"/>
                </a:solidFill>
              </a:rPr>
              <a:t> </a:t>
            </a:r>
            <a:endParaRPr lang="fr-FR" sz="2000" b="1" dirty="0">
              <a:solidFill>
                <a:schemeClr val="tx2"/>
              </a:solidFill>
            </a:endParaRPr>
          </a:p>
        </p:txBody>
      </p:sp>
      <p:sp>
        <p:nvSpPr>
          <p:cNvPr id="4" name="Rectangle 3"/>
          <p:cNvSpPr/>
          <p:nvPr/>
        </p:nvSpPr>
        <p:spPr>
          <a:xfrm>
            <a:off x="4716016" y="1412776"/>
            <a:ext cx="4248472" cy="20162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r>
              <a:rPr lang="fr-FR" sz="2000" b="1" dirty="0" smtClean="0">
                <a:solidFill>
                  <a:schemeClr val="accent2">
                    <a:lumMod val="75000"/>
                  </a:schemeClr>
                </a:solidFill>
              </a:rPr>
              <a:t>Rapport d’audit et lettre de recommandation </a:t>
            </a:r>
            <a:r>
              <a:rPr lang="fr-FR" sz="2000" b="1" dirty="0" smtClean="0">
                <a:solidFill>
                  <a:schemeClr val="tx2"/>
                </a:solidFill>
              </a:rPr>
              <a:t>: Le CCM doit avoir une copie de rapport ( une attention particulière doit être faite au niveau de l’opinion et l’évaluation du système de contrôle interne : recommandations)</a:t>
            </a:r>
          </a:p>
          <a:p>
            <a:pPr lvl="0" algn="just"/>
            <a:r>
              <a:rPr lang="fr-FR" sz="2000" b="1" dirty="0" smtClean="0">
                <a:solidFill>
                  <a:schemeClr val="tx2"/>
                </a:solidFill>
              </a:rPr>
              <a:t> </a:t>
            </a:r>
            <a:endParaRPr lang="fr-FR" sz="2000" b="1" dirty="0">
              <a:solidFill>
                <a:schemeClr val="tx2"/>
              </a:solidFill>
            </a:endParaRPr>
          </a:p>
        </p:txBody>
      </p:sp>
      <p:sp>
        <p:nvSpPr>
          <p:cNvPr id="5" name="Rectangle 4"/>
          <p:cNvSpPr/>
          <p:nvPr/>
        </p:nvSpPr>
        <p:spPr>
          <a:xfrm>
            <a:off x="179512" y="3645024"/>
            <a:ext cx="4104456" cy="144016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r>
              <a:rPr lang="fr-FR" sz="2000" b="1" dirty="0" smtClean="0">
                <a:solidFill>
                  <a:schemeClr val="accent2">
                    <a:lumMod val="75000"/>
                  </a:schemeClr>
                </a:solidFill>
              </a:rPr>
              <a:t>Fiche de suivi du projet </a:t>
            </a:r>
            <a:r>
              <a:rPr lang="fr-FR" sz="2000" b="1" dirty="0" smtClean="0">
                <a:solidFill>
                  <a:schemeClr val="tx2"/>
                </a:solidFill>
              </a:rPr>
              <a:t>: Ce fichet permet la suivi du projet sur trois volets (temps, espaces et coûts)</a:t>
            </a:r>
          </a:p>
          <a:p>
            <a:pPr lvl="0" algn="just"/>
            <a:r>
              <a:rPr lang="fr-FR" sz="2000" b="1" dirty="0" smtClean="0">
                <a:solidFill>
                  <a:schemeClr val="tx2"/>
                </a:solidFill>
              </a:rPr>
              <a:t> </a:t>
            </a:r>
            <a:endParaRPr lang="fr-FR" sz="2000" b="1" dirty="0">
              <a:solidFill>
                <a:schemeClr val="tx2"/>
              </a:solidFill>
            </a:endParaRPr>
          </a:p>
        </p:txBody>
      </p:sp>
      <p:sp>
        <p:nvSpPr>
          <p:cNvPr id="6" name="Rectangle 5"/>
          <p:cNvSpPr/>
          <p:nvPr/>
        </p:nvSpPr>
        <p:spPr>
          <a:xfrm>
            <a:off x="4716016" y="3645024"/>
            <a:ext cx="4248472" cy="144016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solidFill>
                <a:schemeClr val="accent2">
                  <a:lumMod val="75000"/>
                </a:schemeClr>
              </a:solidFill>
            </a:endParaRPr>
          </a:p>
          <a:p>
            <a:pPr algn="just"/>
            <a:endParaRPr lang="fr-FR" sz="2000" b="1" dirty="0" smtClean="0">
              <a:solidFill>
                <a:schemeClr val="accent2">
                  <a:lumMod val="75000"/>
                </a:schemeClr>
              </a:solidFill>
            </a:endParaRPr>
          </a:p>
          <a:p>
            <a:pPr algn="just"/>
            <a:r>
              <a:rPr lang="fr-FR" sz="2000" b="1" dirty="0" smtClean="0">
                <a:solidFill>
                  <a:schemeClr val="accent2">
                    <a:lumMod val="75000"/>
                  </a:schemeClr>
                </a:solidFill>
              </a:rPr>
              <a:t>Inventaire physique </a:t>
            </a:r>
            <a:r>
              <a:rPr lang="fr-FR" sz="2000" b="1" dirty="0" smtClean="0">
                <a:solidFill>
                  <a:schemeClr val="tx2"/>
                </a:solidFill>
              </a:rPr>
              <a:t>: La présence du CCM est obligatoire pour collecter des éléments probants concernant l’évaluation du stocks du projet.</a:t>
            </a:r>
          </a:p>
          <a:p>
            <a:pPr algn="just"/>
            <a:endParaRPr lang="fr-FR" sz="2000" b="1" dirty="0" smtClean="0">
              <a:solidFill>
                <a:schemeClr val="tx2"/>
              </a:solidFill>
            </a:endParaRPr>
          </a:p>
          <a:p>
            <a:pPr lvl="0" algn="just"/>
            <a:r>
              <a:rPr lang="fr-FR" sz="2000" b="1" dirty="0" smtClean="0">
                <a:solidFill>
                  <a:schemeClr val="tx2"/>
                </a:solidFill>
              </a:rPr>
              <a:t> </a:t>
            </a:r>
            <a:endParaRPr lang="fr-FR" sz="2000" b="1" dirty="0">
              <a:solidFill>
                <a:schemeClr val="tx2"/>
              </a:solidFill>
            </a:endParaRPr>
          </a:p>
        </p:txBody>
      </p:sp>
      <p:sp>
        <p:nvSpPr>
          <p:cNvPr id="7" name="Rectangle 6"/>
          <p:cNvSpPr/>
          <p:nvPr/>
        </p:nvSpPr>
        <p:spPr>
          <a:xfrm>
            <a:off x="179512" y="5373216"/>
            <a:ext cx="4104456" cy="148478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b="1" dirty="0" smtClean="0">
                <a:solidFill>
                  <a:schemeClr val="accent2">
                    <a:lumMod val="75000"/>
                  </a:schemeClr>
                </a:solidFill>
              </a:rPr>
              <a:t>Vérification des factures et des dépenses  </a:t>
            </a:r>
            <a:r>
              <a:rPr lang="fr-FR" sz="2000" b="1" dirty="0" smtClean="0">
                <a:solidFill>
                  <a:schemeClr val="tx2"/>
                </a:solidFill>
              </a:rPr>
              <a:t>: Le CCM doit vérifier la nécessité des décaissements pour la bonne exécution du projet.</a:t>
            </a:r>
            <a:endParaRPr lang="fr-FR" sz="2000" b="1" dirty="0">
              <a:solidFill>
                <a:schemeClr val="tx2"/>
              </a:solidFill>
            </a:endParaRPr>
          </a:p>
        </p:txBody>
      </p:sp>
      <p:sp>
        <p:nvSpPr>
          <p:cNvPr id="8" name="Rectangle 7"/>
          <p:cNvSpPr/>
          <p:nvPr/>
        </p:nvSpPr>
        <p:spPr>
          <a:xfrm>
            <a:off x="4788024" y="5417840"/>
            <a:ext cx="4176464" cy="144016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b="1" dirty="0" smtClean="0">
                <a:solidFill>
                  <a:schemeClr val="accent2">
                    <a:lumMod val="75000"/>
                  </a:schemeClr>
                </a:solidFill>
              </a:rPr>
              <a:t>Confirmation externe </a:t>
            </a:r>
            <a:r>
              <a:rPr lang="fr-FR" sz="2000" b="1" dirty="0" smtClean="0">
                <a:solidFill>
                  <a:schemeClr val="tx2"/>
                </a:solidFill>
              </a:rPr>
              <a:t>: une information de source externe a une force probante plus qu’une information interne.   </a:t>
            </a:r>
            <a:endParaRPr lang="fr-FR" sz="2000" b="1" dirty="0">
              <a:solidFill>
                <a:schemeClr val="tx2"/>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0" fill="hold"/>
                                        <p:tgtEl>
                                          <p:spTgt spid="3"/>
                                        </p:tgtEl>
                                        <p:attrNameLst>
                                          <p:attrName>ppt_x</p:attrName>
                                        </p:attrNameLst>
                                      </p:cBhvr>
                                      <p:tavLst>
                                        <p:tav tm="0">
                                          <p:val>
                                            <p:strVal val="#ppt_x"/>
                                          </p:val>
                                        </p:tav>
                                        <p:tav tm="100000">
                                          <p:val>
                                            <p:strVal val="#ppt_x"/>
                                          </p:val>
                                        </p:tav>
                                      </p:tavLst>
                                    </p:anim>
                                    <p:anim calcmode="lin" valueType="num">
                                      <p:cBhvr additive="base">
                                        <p:cTn id="14"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0" fill="hold"/>
                                        <p:tgtEl>
                                          <p:spTgt spid="4"/>
                                        </p:tgtEl>
                                        <p:attrNameLst>
                                          <p:attrName>ppt_x</p:attrName>
                                        </p:attrNameLst>
                                      </p:cBhvr>
                                      <p:tavLst>
                                        <p:tav tm="0">
                                          <p:val>
                                            <p:strVal val="#ppt_x"/>
                                          </p:val>
                                        </p:tav>
                                        <p:tav tm="100000">
                                          <p:val>
                                            <p:strVal val="#ppt_x"/>
                                          </p:val>
                                        </p:tav>
                                      </p:tavLst>
                                    </p:anim>
                                    <p:anim calcmode="lin" valueType="num">
                                      <p:cBhvr additive="base">
                                        <p:cTn id="20"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0" fill="hold"/>
                                        <p:tgtEl>
                                          <p:spTgt spid="5"/>
                                        </p:tgtEl>
                                        <p:attrNameLst>
                                          <p:attrName>ppt_x</p:attrName>
                                        </p:attrNameLst>
                                      </p:cBhvr>
                                      <p:tavLst>
                                        <p:tav tm="0">
                                          <p:val>
                                            <p:strVal val="#ppt_x"/>
                                          </p:val>
                                        </p:tav>
                                        <p:tav tm="100000">
                                          <p:val>
                                            <p:strVal val="#ppt_x"/>
                                          </p:val>
                                        </p:tav>
                                      </p:tavLst>
                                    </p:anim>
                                    <p:anim calcmode="lin" valueType="num">
                                      <p:cBhvr additive="base">
                                        <p:cTn id="26"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0" fill="hold"/>
                                        <p:tgtEl>
                                          <p:spTgt spid="6"/>
                                        </p:tgtEl>
                                        <p:attrNameLst>
                                          <p:attrName>ppt_x</p:attrName>
                                        </p:attrNameLst>
                                      </p:cBhvr>
                                      <p:tavLst>
                                        <p:tav tm="0">
                                          <p:val>
                                            <p:strVal val="#ppt_x"/>
                                          </p:val>
                                        </p:tav>
                                        <p:tav tm="100000">
                                          <p:val>
                                            <p:strVal val="#ppt_x"/>
                                          </p:val>
                                        </p:tav>
                                      </p:tavLst>
                                    </p:anim>
                                    <p:anim calcmode="lin" valueType="num">
                                      <p:cBhvr additive="base">
                                        <p:cTn id="32"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0" fill="hold"/>
                                        <p:tgtEl>
                                          <p:spTgt spid="7"/>
                                        </p:tgtEl>
                                        <p:attrNameLst>
                                          <p:attrName>ppt_x</p:attrName>
                                        </p:attrNameLst>
                                      </p:cBhvr>
                                      <p:tavLst>
                                        <p:tav tm="0">
                                          <p:val>
                                            <p:strVal val="#ppt_x"/>
                                          </p:val>
                                        </p:tav>
                                        <p:tav tm="100000">
                                          <p:val>
                                            <p:strVal val="#ppt_x"/>
                                          </p:val>
                                        </p:tav>
                                      </p:tavLst>
                                    </p:anim>
                                    <p:anim calcmode="lin" valueType="num">
                                      <p:cBhvr additive="base">
                                        <p:cTn id="3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0" fill="hold"/>
                                        <p:tgtEl>
                                          <p:spTgt spid="8"/>
                                        </p:tgtEl>
                                        <p:attrNameLst>
                                          <p:attrName>ppt_x</p:attrName>
                                        </p:attrNameLst>
                                      </p:cBhvr>
                                      <p:tavLst>
                                        <p:tav tm="0">
                                          <p:val>
                                            <p:strVal val="#ppt_x"/>
                                          </p:val>
                                        </p:tav>
                                        <p:tav tm="100000">
                                          <p:val>
                                            <p:strVal val="#ppt_x"/>
                                          </p:val>
                                        </p:tav>
                                      </p:tavLst>
                                    </p:anim>
                                    <p:anim calcmode="lin" valueType="num">
                                      <p:cBhvr additive="base">
                                        <p:cTn id="44"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4104456" cy="148478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b="1" dirty="0" smtClean="0">
                <a:solidFill>
                  <a:schemeClr val="accent2">
                    <a:lumMod val="75000"/>
                  </a:schemeClr>
                </a:solidFill>
              </a:rPr>
              <a:t>Évaluation du projet par le bénéficiaire </a:t>
            </a:r>
            <a:r>
              <a:rPr lang="fr-FR" sz="2000" b="1" dirty="0" smtClean="0">
                <a:solidFill>
                  <a:schemeClr val="tx2"/>
                </a:solidFill>
              </a:rPr>
              <a:t>: Le CCM doit contrôler l’évaluation du projet faite le bénéficiaire du fond.</a:t>
            </a:r>
            <a:endParaRPr lang="fr-FR" sz="2000" b="1" dirty="0">
              <a:solidFill>
                <a:schemeClr val="tx2"/>
              </a:solidFill>
            </a:endParaRPr>
          </a:p>
        </p:txBody>
      </p:sp>
      <p:sp>
        <p:nvSpPr>
          <p:cNvPr id="3" name="Rectangle 2"/>
          <p:cNvSpPr/>
          <p:nvPr/>
        </p:nvSpPr>
        <p:spPr>
          <a:xfrm>
            <a:off x="4788024" y="260648"/>
            <a:ext cx="4104456" cy="148478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b="1" dirty="0" smtClean="0">
                <a:solidFill>
                  <a:schemeClr val="accent2">
                    <a:lumMod val="75000"/>
                  </a:schemeClr>
                </a:solidFill>
              </a:rPr>
              <a:t>État certifié des dépenses </a:t>
            </a:r>
            <a:r>
              <a:rPr lang="fr-FR" sz="2000" b="1" dirty="0" smtClean="0">
                <a:solidFill>
                  <a:schemeClr val="tx2"/>
                </a:solidFill>
              </a:rPr>
              <a:t>: Le CCM doit contrôler l’état des dépenses établi par chef du projet.</a:t>
            </a:r>
            <a:endParaRPr lang="fr-FR" sz="2000" b="1" dirty="0">
              <a:solidFill>
                <a:schemeClr val="tx2"/>
              </a:solidFill>
            </a:endParaRPr>
          </a:p>
        </p:txBody>
      </p:sp>
      <p:sp>
        <p:nvSpPr>
          <p:cNvPr id="4" name="Rectangle 3"/>
          <p:cNvSpPr/>
          <p:nvPr/>
        </p:nvSpPr>
        <p:spPr>
          <a:xfrm>
            <a:off x="251520" y="2132856"/>
            <a:ext cx="4104456" cy="158417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b="1" dirty="0" smtClean="0">
                <a:solidFill>
                  <a:schemeClr val="accent2">
                    <a:lumMod val="75000"/>
                  </a:schemeClr>
                </a:solidFill>
              </a:rPr>
              <a:t>Contrôle des dépenses du bénéficiaire secondaire </a:t>
            </a:r>
            <a:r>
              <a:rPr lang="fr-FR" sz="2000" b="1" dirty="0" smtClean="0">
                <a:solidFill>
                  <a:schemeClr val="tx2"/>
                </a:solidFill>
              </a:rPr>
              <a:t>: Le CCM doit contacter le bénéficiaire secondaire  et contrôler ces dépenses .</a:t>
            </a:r>
            <a:endParaRPr lang="fr-FR" sz="2000" b="1" dirty="0">
              <a:solidFill>
                <a:schemeClr val="tx2"/>
              </a:solidFill>
            </a:endParaRPr>
          </a:p>
        </p:txBody>
      </p:sp>
      <p:sp>
        <p:nvSpPr>
          <p:cNvPr id="5" name="Rectangle 4"/>
          <p:cNvSpPr/>
          <p:nvPr/>
        </p:nvSpPr>
        <p:spPr>
          <a:xfrm>
            <a:off x="4788024" y="2204864"/>
            <a:ext cx="4104456" cy="148478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b="1" dirty="0" smtClean="0">
                <a:solidFill>
                  <a:schemeClr val="accent2">
                    <a:lumMod val="75000"/>
                  </a:schemeClr>
                </a:solidFill>
              </a:rPr>
              <a:t>Visite des locaux et les sites </a:t>
            </a:r>
            <a:r>
              <a:rPr lang="fr-FR" sz="2000" b="1" dirty="0" smtClean="0">
                <a:solidFill>
                  <a:schemeClr val="tx2"/>
                </a:solidFill>
              </a:rPr>
              <a:t>: La visite des locaux et la supervision de l’avancement des travaux procurent au CCM des éléments probants. </a:t>
            </a:r>
            <a:endParaRPr lang="fr-FR" sz="2000" b="1" dirty="0">
              <a:solidFill>
                <a:schemeClr val="tx2"/>
              </a:solidFill>
            </a:endParaRPr>
          </a:p>
        </p:txBody>
      </p:sp>
      <p:sp>
        <p:nvSpPr>
          <p:cNvPr id="6" name="Rectangle 5"/>
          <p:cNvSpPr/>
          <p:nvPr/>
        </p:nvSpPr>
        <p:spPr>
          <a:xfrm>
            <a:off x="251520" y="4077072"/>
            <a:ext cx="4104456" cy="148478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b="1" dirty="0" smtClean="0">
                <a:solidFill>
                  <a:schemeClr val="accent2">
                    <a:lumMod val="75000"/>
                  </a:schemeClr>
                </a:solidFill>
              </a:rPr>
              <a:t>État financiers du projet </a:t>
            </a:r>
            <a:r>
              <a:rPr lang="fr-FR" sz="2000" b="1" dirty="0" smtClean="0">
                <a:solidFill>
                  <a:schemeClr val="tx2"/>
                </a:solidFill>
              </a:rPr>
              <a:t>: l’inspection et le contrôle des états financiers donnent au CCM des éléments probants. </a:t>
            </a:r>
            <a:endParaRPr lang="fr-FR" sz="2000" b="1" dirty="0">
              <a:solidFill>
                <a:schemeClr val="tx2"/>
              </a:solidFill>
            </a:endParaRPr>
          </a:p>
        </p:txBody>
      </p:sp>
      <p:sp>
        <p:nvSpPr>
          <p:cNvPr id="7" name="Rectangle 6"/>
          <p:cNvSpPr/>
          <p:nvPr/>
        </p:nvSpPr>
        <p:spPr>
          <a:xfrm>
            <a:off x="4716016" y="4077072"/>
            <a:ext cx="4104456" cy="148478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b="1" dirty="0" smtClean="0">
                <a:solidFill>
                  <a:schemeClr val="accent2">
                    <a:lumMod val="75000"/>
                  </a:schemeClr>
                </a:solidFill>
              </a:rPr>
              <a:t>État et tableaux  </a:t>
            </a:r>
            <a:r>
              <a:rPr lang="fr-FR" sz="2000" b="1" dirty="0" smtClean="0">
                <a:solidFill>
                  <a:schemeClr val="tx2"/>
                </a:solidFill>
              </a:rPr>
              <a:t>: l’inspection et le contrôle des états établis par le bénéficiaire principal procurent des éléments probants. </a:t>
            </a:r>
            <a:endParaRPr lang="fr-FR" sz="2000" b="1" dirty="0">
              <a:solidFill>
                <a:schemeClr val="tx2"/>
              </a:solidFill>
            </a:endParaRPr>
          </a:p>
        </p:txBody>
      </p:sp>
      <p:sp>
        <p:nvSpPr>
          <p:cNvPr id="8" name="Rectangle 7"/>
          <p:cNvSpPr/>
          <p:nvPr/>
        </p:nvSpPr>
        <p:spPr>
          <a:xfrm>
            <a:off x="251520" y="5733256"/>
            <a:ext cx="8568952" cy="112474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fr-FR" sz="2600" b="1" dirty="0" smtClean="0">
                <a:solidFill>
                  <a:schemeClr val="accent3">
                    <a:lumMod val="50000"/>
                  </a:schemeClr>
                </a:solidFill>
              </a:rPr>
              <a:t>Les éléments probants collectés sont des outils pour le bon suivi du projet et pour le remplissage du Dashboard. </a:t>
            </a:r>
            <a:endParaRPr lang="fr-FR" sz="2600" b="1" dirty="0">
              <a:solidFill>
                <a:schemeClr val="accent3">
                  <a:lumMod val="50000"/>
                </a:schemeClr>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0" fill="hold"/>
                                        <p:tgtEl>
                                          <p:spTgt spid="3"/>
                                        </p:tgtEl>
                                        <p:attrNameLst>
                                          <p:attrName>ppt_x</p:attrName>
                                        </p:attrNameLst>
                                      </p:cBhvr>
                                      <p:tavLst>
                                        <p:tav tm="0">
                                          <p:val>
                                            <p:strVal val="#ppt_x"/>
                                          </p:val>
                                        </p:tav>
                                        <p:tav tm="100000">
                                          <p:val>
                                            <p:strVal val="#ppt_x"/>
                                          </p:val>
                                        </p:tav>
                                      </p:tavLst>
                                    </p:anim>
                                    <p:anim calcmode="lin" valueType="num">
                                      <p:cBhvr additive="base">
                                        <p:cTn id="14"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0" fill="hold"/>
                                        <p:tgtEl>
                                          <p:spTgt spid="4"/>
                                        </p:tgtEl>
                                        <p:attrNameLst>
                                          <p:attrName>ppt_x</p:attrName>
                                        </p:attrNameLst>
                                      </p:cBhvr>
                                      <p:tavLst>
                                        <p:tav tm="0">
                                          <p:val>
                                            <p:strVal val="#ppt_x"/>
                                          </p:val>
                                        </p:tav>
                                        <p:tav tm="100000">
                                          <p:val>
                                            <p:strVal val="#ppt_x"/>
                                          </p:val>
                                        </p:tav>
                                      </p:tavLst>
                                    </p:anim>
                                    <p:anim calcmode="lin" valueType="num">
                                      <p:cBhvr additive="base">
                                        <p:cTn id="20"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0" fill="hold"/>
                                        <p:tgtEl>
                                          <p:spTgt spid="5"/>
                                        </p:tgtEl>
                                        <p:attrNameLst>
                                          <p:attrName>ppt_x</p:attrName>
                                        </p:attrNameLst>
                                      </p:cBhvr>
                                      <p:tavLst>
                                        <p:tav tm="0">
                                          <p:val>
                                            <p:strVal val="#ppt_x"/>
                                          </p:val>
                                        </p:tav>
                                        <p:tav tm="100000">
                                          <p:val>
                                            <p:strVal val="#ppt_x"/>
                                          </p:val>
                                        </p:tav>
                                      </p:tavLst>
                                    </p:anim>
                                    <p:anim calcmode="lin" valueType="num">
                                      <p:cBhvr additive="base">
                                        <p:cTn id="26"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0" fill="hold"/>
                                        <p:tgtEl>
                                          <p:spTgt spid="6"/>
                                        </p:tgtEl>
                                        <p:attrNameLst>
                                          <p:attrName>ppt_x</p:attrName>
                                        </p:attrNameLst>
                                      </p:cBhvr>
                                      <p:tavLst>
                                        <p:tav tm="0">
                                          <p:val>
                                            <p:strVal val="#ppt_x"/>
                                          </p:val>
                                        </p:tav>
                                        <p:tav tm="100000">
                                          <p:val>
                                            <p:strVal val="#ppt_x"/>
                                          </p:val>
                                        </p:tav>
                                      </p:tavLst>
                                    </p:anim>
                                    <p:anim calcmode="lin" valueType="num">
                                      <p:cBhvr additive="base">
                                        <p:cTn id="32"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0" fill="hold"/>
                                        <p:tgtEl>
                                          <p:spTgt spid="7"/>
                                        </p:tgtEl>
                                        <p:attrNameLst>
                                          <p:attrName>ppt_x</p:attrName>
                                        </p:attrNameLst>
                                      </p:cBhvr>
                                      <p:tavLst>
                                        <p:tav tm="0">
                                          <p:val>
                                            <p:strVal val="#ppt_x"/>
                                          </p:val>
                                        </p:tav>
                                        <p:tav tm="100000">
                                          <p:val>
                                            <p:strVal val="#ppt_x"/>
                                          </p:val>
                                        </p:tav>
                                      </p:tavLst>
                                    </p:anim>
                                    <p:anim calcmode="lin" valueType="num">
                                      <p:cBhvr additive="base">
                                        <p:cTn id="3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0" fill="hold"/>
                                        <p:tgtEl>
                                          <p:spTgt spid="8"/>
                                        </p:tgtEl>
                                        <p:attrNameLst>
                                          <p:attrName>ppt_x</p:attrName>
                                        </p:attrNameLst>
                                      </p:cBhvr>
                                      <p:tavLst>
                                        <p:tav tm="0">
                                          <p:val>
                                            <p:strVal val="#ppt_x"/>
                                          </p:val>
                                        </p:tav>
                                        <p:tav tm="100000">
                                          <p:val>
                                            <p:strVal val="#ppt_x"/>
                                          </p:val>
                                        </p:tav>
                                      </p:tavLst>
                                    </p:anim>
                                    <p:anim calcmode="lin" valueType="num">
                                      <p:cBhvr additive="base">
                                        <p:cTn id="44"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0" y="980728"/>
            <a:ext cx="9144000" cy="5877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dirty="0" smtClean="0">
                <a:solidFill>
                  <a:schemeClr val="bg1"/>
                </a:solidFill>
                <a:latin typeface="Palatino Linotype" pitchFamily="18" charset="0"/>
              </a:rPr>
              <a:t> </a:t>
            </a:r>
            <a:endParaRPr lang="fr-FR" sz="2000" b="1" dirty="0" smtClean="0">
              <a:latin typeface="Times New Roman" pitchFamily="18" charset="0"/>
              <a:cs typeface="Times New Roman" pitchFamily="18" charset="0"/>
            </a:endParaRPr>
          </a:p>
        </p:txBody>
      </p:sp>
      <p:sp>
        <p:nvSpPr>
          <p:cNvPr id="3" name="Rectangle à coins arrondis 2"/>
          <p:cNvSpPr/>
          <p:nvPr/>
        </p:nvSpPr>
        <p:spPr>
          <a:xfrm>
            <a:off x="323528" y="1916832"/>
            <a:ext cx="8496944" cy="3672408"/>
          </a:xfrm>
          <a:prstGeom prst="roundRect">
            <a:avLst/>
          </a:prstGeom>
          <a:noFill/>
          <a:ln>
            <a:solidFill>
              <a:schemeClr val="bg1">
                <a:alpha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5000" b="1" dirty="0" smtClean="0">
                <a:solidFill>
                  <a:schemeClr val="accent2">
                    <a:lumMod val="60000"/>
                    <a:lumOff val="40000"/>
                  </a:schemeClr>
                </a:solidFill>
                <a:effectLst>
                  <a:outerShdw blurRad="38100" dist="38100" dir="2700000" algn="tl">
                    <a:srgbClr val="000000">
                      <a:alpha val="43137"/>
                    </a:srgbClr>
                  </a:outerShdw>
                </a:effectLst>
                <a:latin typeface="Palatino Linotype" pitchFamily="18" charset="0"/>
              </a:rPr>
              <a:t>Merci Pour </a:t>
            </a:r>
          </a:p>
          <a:p>
            <a:pPr algn="ctr"/>
            <a:r>
              <a:rPr lang="fr-FR" sz="5000" b="1" dirty="0" smtClean="0">
                <a:solidFill>
                  <a:schemeClr val="accent2">
                    <a:lumMod val="60000"/>
                    <a:lumOff val="40000"/>
                  </a:schemeClr>
                </a:solidFill>
                <a:effectLst>
                  <a:outerShdw blurRad="38100" dist="38100" dir="2700000" algn="tl">
                    <a:srgbClr val="000000">
                      <a:alpha val="43137"/>
                    </a:srgbClr>
                  </a:outerShdw>
                </a:effectLst>
                <a:latin typeface="Palatino Linotype" pitchFamily="18" charset="0"/>
              </a:rPr>
              <a:t>Votre </a:t>
            </a:r>
          </a:p>
          <a:p>
            <a:pPr algn="ctr"/>
            <a:r>
              <a:rPr lang="fr-FR" sz="5000" b="1" dirty="0" smtClean="0">
                <a:solidFill>
                  <a:schemeClr val="accent2">
                    <a:lumMod val="60000"/>
                    <a:lumOff val="40000"/>
                  </a:schemeClr>
                </a:solidFill>
                <a:effectLst>
                  <a:outerShdw blurRad="38100" dist="38100" dir="2700000" algn="tl">
                    <a:srgbClr val="000000">
                      <a:alpha val="43137"/>
                    </a:srgbClr>
                  </a:outerShdw>
                </a:effectLst>
                <a:latin typeface="Palatino Linotype" pitchFamily="18" charset="0"/>
              </a:rPr>
              <a:t>Attention</a:t>
            </a:r>
          </a:p>
          <a:p>
            <a:pPr algn="ctr"/>
            <a:endParaRPr lang="fr-FR" sz="5000" b="1" dirty="0" smtClean="0">
              <a:solidFill>
                <a:schemeClr val="accent2">
                  <a:lumMod val="60000"/>
                  <a:lumOff val="40000"/>
                </a:schemeClr>
              </a:solidFill>
              <a:latin typeface="Times New Roman" pitchFamily="18" charset="0"/>
              <a:cs typeface="Times New Roman" pitchFamily="18" charset="0"/>
            </a:endParaRP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15"/>
          <p:cNvGrpSpPr>
            <a:grpSpLocks/>
          </p:cNvGrpSpPr>
          <p:nvPr/>
        </p:nvGrpSpPr>
        <p:grpSpPr bwMode="auto">
          <a:xfrm>
            <a:off x="971600" y="2708920"/>
            <a:ext cx="685800" cy="679450"/>
            <a:chOff x="1296" y="1200"/>
            <a:chExt cx="432" cy="428"/>
          </a:xfrm>
        </p:grpSpPr>
        <p:grpSp>
          <p:nvGrpSpPr>
            <p:cNvPr id="14" name="Group 116"/>
            <p:cNvGrpSpPr>
              <a:grpSpLocks/>
            </p:cNvGrpSpPr>
            <p:nvPr/>
          </p:nvGrpSpPr>
          <p:grpSpPr bwMode="auto">
            <a:xfrm>
              <a:off x="1296" y="1200"/>
              <a:ext cx="432" cy="428"/>
              <a:chOff x="662" y="1574"/>
              <a:chExt cx="480" cy="476"/>
            </a:xfrm>
          </p:grpSpPr>
          <p:grpSp>
            <p:nvGrpSpPr>
              <p:cNvPr id="16" name="Group 117"/>
              <p:cNvGrpSpPr>
                <a:grpSpLocks/>
              </p:cNvGrpSpPr>
              <p:nvPr/>
            </p:nvGrpSpPr>
            <p:grpSpPr bwMode="auto">
              <a:xfrm>
                <a:off x="662" y="1574"/>
                <a:ext cx="480" cy="476"/>
                <a:chOff x="662" y="1574"/>
                <a:chExt cx="480" cy="476"/>
              </a:xfrm>
            </p:grpSpPr>
            <p:sp>
              <p:nvSpPr>
                <p:cNvPr id="24" name="Oval 118"/>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fr-FR" dirty="0"/>
                </a:p>
              </p:txBody>
            </p:sp>
            <p:sp>
              <p:nvSpPr>
                <p:cNvPr id="25" name="Oval 119"/>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fr-FR" dirty="0"/>
                </a:p>
              </p:txBody>
            </p:sp>
            <p:sp>
              <p:nvSpPr>
                <p:cNvPr id="26" name="Oval 120"/>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fr-FR" dirty="0"/>
                </a:p>
              </p:txBody>
            </p:sp>
            <p:sp>
              <p:nvSpPr>
                <p:cNvPr id="27" name="Oval 121"/>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fr-FR" dirty="0"/>
                </a:p>
              </p:txBody>
            </p:sp>
          </p:grpSp>
          <p:grpSp>
            <p:nvGrpSpPr>
              <p:cNvPr id="17" name="Group 122"/>
              <p:cNvGrpSpPr>
                <a:grpSpLocks/>
              </p:cNvGrpSpPr>
              <p:nvPr/>
            </p:nvGrpSpPr>
            <p:grpSpPr bwMode="auto">
              <a:xfrm>
                <a:off x="720" y="1625"/>
                <a:ext cx="376" cy="379"/>
                <a:chOff x="336" y="1049"/>
                <a:chExt cx="376" cy="379"/>
              </a:xfrm>
            </p:grpSpPr>
            <p:sp>
              <p:nvSpPr>
                <p:cNvPr id="18" name="Oval 123"/>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fr-FR" dirty="0"/>
                </a:p>
              </p:txBody>
            </p:sp>
            <p:grpSp>
              <p:nvGrpSpPr>
                <p:cNvPr id="19" name="Group 124"/>
                <p:cNvGrpSpPr>
                  <a:grpSpLocks/>
                </p:cNvGrpSpPr>
                <p:nvPr/>
              </p:nvGrpSpPr>
              <p:grpSpPr bwMode="auto">
                <a:xfrm>
                  <a:off x="336" y="1049"/>
                  <a:ext cx="364" cy="361"/>
                  <a:chOff x="4166" y="1706"/>
                  <a:chExt cx="1252" cy="1252"/>
                </a:xfrm>
              </p:grpSpPr>
              <p:sp>
                <p:nvSpPr>
                  <p:cNvPr id="20" name="Oval 125"/>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fr-FR" dirty="0"/>
                  </a:p>
                </p:txBody>
              </p:sp>
              <p:sp>
                <p:nvSpPr>
                  <p:cNvPr id="21" name="Oval 126"/>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fr-FR" dirty="0"/>
                  </a:p>
                </p:txBody>
              </p:sp>
              <p:sp>
                <p:nvSpPr>
                  <p:cNvPr id="22" name="Oval 127"/>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fr-FR" dirty="0"/>
                  </a:p>
                </p:txBody>
              </p:sp>
              <p:sp>
                <p:nvSpPr>
                  <p:cNvPr id="23" name="Oval 128"/>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fr-FR" dirty="0"/>
                  </a:p>
                </p:txBody>
              </p:sp>
            </p:grpSp>
          </p:grpSp>
        </p:grpSp>
        <p:sp>
          <p:nvSpPr>
            <p:cNvPr id="15" name="Text Box 129"/>
            <p:cNvSpPr txBox="1">
              <a:spLocks noChangeArrowheads="1"/>
            </p:cNvSpPr>
            <p:nvPr/>
          </p:nvSpPr>
          <p:spPr bwMode="gray">
            <a:xfrm>
              <a:off x="1392" y="1269"/>
              <a:ext cx="214" cy="291"/>
            </a:xfrm>
            <a:prstGeom prst="rect">
              <a:avLst/>
            </a:prstGeom>
            <a:noFill/>
            <a:ln w="9525" algn="ctr">
              <a:noFill/>
              <a:miter lim="800000"/>
              <a:headEnd/>
              <a:tailEnd/>
            </a:ln>
            <a:effectLst/>
          </p:spPr>
          <p:txBody>
            <a:bodyPr wrap="none">
              <a:spAutoFit/>
            </a:bodyPr>
            <a:lstStyle/>
            <a:p>
              <a:pPr eaLnBrk="0" hangingPunct="0"/>
              <a:r>
                <a:rPr lang="en-US" sz="2400" b="1" dirty="0" smtClean="0"/>
                <a:t>2</a:t>
              </a:r>
              <a:endParaRPr lang="en-US" sz="2400" b="1" dirty="0"/>
            </a:p>
          </p:txBody>
        </p:sp>
      </p:grpSp>
      <p:grpSp>
        <p:nvGrpSpPr>
          <p:cNvPr id="28" name="Group 115"/>
          <p:cNvGrpSpPr>
            <a:grpSpLocks/>
          </p:cNvGrpSpPr>
          <p:nvPr/>
        </p:nvGrpSpPr>
        <p:grpSpPr bwMode="auto">
          <a:xfrm>
            <a:off x="971600" y="4005064"/>
            <a:ext cx="685800" cy="679450"/>
            <a:chOff x="1296" y="1200"/>
            <a:chExt cx="432" cy="428"/>
          </a:xfrm>
        </p:grpSpPr>
        <p:grpSp>
          <p:nvGrpSpPr>
            <p:cNvPr id="29" name="Group 116"/>
            <p:cNvGrpSpPr>
              <a:grpSpLocks/>
            </p:cNvGrpSpPr>
            <p:nvPr/>
          </p:nvGrpSpPr>
          <p:grpSpPr bwMode="auto">
            <a:xfrm>
              <a:off x="1296" y="1200"/>
              <a:ext cx="432" cy="428"/>
              <a:chOff x="662" y="1574"/>
              <a:chExt cx="480" cy="476"/>
            </a:xfrm>
          </p:grpSpPr>
          <p:grpSp>
            <p:nvGrpSpPr>
              <p:cNvPr id="31" name="Group 117"/>
              <p:cNvGrpSpPr>
                <a:grpSpLocks/>
              </p:cNvGrpSpPr>
              <p:nvPr/>
            </p:nvGrpSpPr>
            <p:grpSpPr bwMode="auto">
              <a:xfrm>
                <a:off x="662" y="1574"/>
                <a:ext cx="480" cy="476"/>
                <a:chOff x="662" y="1574"/>
                <a:chExt cx="480" cy="476"/>
              </a:xfrm>
            </p:grpSpPr>
            <p:sp>
              <p:nvSpPr>
                <p:cNvPr id="39" name="Oval 118"/>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fr-FR" dirty="0"/>
                </a:p>
              </p:txBody>
            </p:sp>
            <p:sp>
              <p:nvSpPr>
                <p:cNvPr id="40" name="Oval 119"/>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fr-FR" dirty="0"/>
                </a:p>
              </p:txBody>
            </p:sp>
            <p:sp>
              <p:nvSpPr>
                <p:cNvPr id="41" name="Oval 120"/>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fr-FR" dirty="0"/>
                </a:p>
              </p:txBody>
            </p:sp>
            <p:sp>
              <p:nvSpPr>
                <p:cNvPr id="42" name="Oval 121"/>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fr-FR" dirty="0"/>
                </a:p>
              </p:txBody>
            </p:sp>
          </p:grpSp>
          <p:grpSp>
            <p:nvGrpSpPr>
              <p:cNvPr id="32" name="Group 122"/>
              <p:cNvGrpSpPr>
                <a:grpSpLocks/>
              </p:cNvGrpSpPr>
              <p:nvPr/>
            </p:nvGrpSpPr>
            <p:grpSpPr bwMode="auto">
              <a:xfrm>
                <a:off x="720" y="1625"/>
                <a:ext cx="376" cy="379"/>
                <a:chOff x="336" y="1049"/>
                <a:chExt cx="376" cy="379"/>
              </a:xfrm>
            </p:grpSpPr>
            <p:sp>
              <p:nvSpPr>
                <p:cNvPr id="33" name="Oval 123"/>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fr-FR" dirty="0"/>
                </a:p>
              </p:txBody>
            </p:sp>
            <p:grpSp>
              <p:nvGrpSpPr>
                <p:cNvPr id="34" name="Group 124"/>
                <p:cNvGrpSpPr>
                  <a:grpSpLocks/>
                </p:cNvGrpSpPr>
                <p:nvPr/>
              </p:nvGrpSpPr>
              <p:grpSpPr bwMode="auto">
                <a:xfrm>
                  <a:off x="336" y="1049"/>
                  <a:ext cx="364" cy="361"/>
                  <a:chOff x="4166" y="1706"/>
                  <a:chExt cx="1252" cy="1252"/>
                </a:xfrm>
              </p:grpSpPr>
              <p:sp>
                <p:nvSpPr>
                  <p:cNvPr id="35" name="Oval 125"/>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fr-FR" dirty="0"/>
                  </a:p>
                </p:txBody>
              </p:sp>
              <p:sp>
                <p:nvSpPr>
                  <p:cNvPr id="36" name="Oval 126"/>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fr-FR" dirty="0"/>
                  </a:p>
                </p:txBody>
              </p:sp>
              <p:sp>
                <p:nvSpPr>
                  <p:cNvPr id="37" name="Oval 127"/>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fr-FR" dirty="0"/>
                  </a:p>
                </p:txBody>
              </p:sp>
              <p:sp>
                <p:nvSpPr>
                  <p:cNvPr id="38" name="Oval 128"/>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fr-FR" dirty="0"/>
                  </a:p>
                </p:txBody>
              </p:sp>
            </p:grpSp>
          </p:grpSp>
        </p:grpSp>
        <p:sp>
          <p:nvSpPr>
            <p:cNvPr id="30" name="Text Box 129"/>
            <p:cNvSpPr txBox="1">
              <a:spLocks noChangeArrowheads="1"/>
            </p:cNvSpPr>
            <p:nvPr/>
          </p:nvSpPr>
          <p:spPr bwMode="gray">
            <a:xfrm>
              <a:off x="1392" y="1269"/>
              <a:ext cx="223" cy="288"/>
            </a:xfrm>
            <a:prstGeom prst="rect">
              <a:avLst/>
            </a:prstGeom>
            <a:noFill/>
            <a:ln w="9525" algn="ctr">
              <a:noFill/>
              <a:miter lim="800000"/>
              <a:headEnd/>
              <a:tailEnd/>
            </a:ln>
            <a:effectLst/>
          </p:spPr>
          <p:txBody>
            <a:bodyPr wrap="none">
              <a:spAutoFit/>
            </a:bodyPr>
            <a:lstStyle/>
            <a:p>
              <a:pPr eaLnBrk="0" hangingPunct="0"/>
              <a:r>
                <a:rPr lang="en-US" sz="2400" b="1" dirty="0"/>
                <a:t>3</a:t>
              </a:r>
            </a:p>
          </p:txBody>
        </p:sp>
      </p:grpSp>
      <p:grpSp>
        <p:nvGrpSpPr>
          <p:cNvPr id="43" name="Group 115"/>
          <p:cNvGrpSpPr>
            <a:grpSpLocks/>
          </p:cNvGrpSpPr>
          <p:nvPr/>
        </p:nvGrpSpPr>
        <p:grpSpPr bwMode="auto">
          <a:xfrm>
            <a:off x="1043608" y="1700808"/>
            <a:ext cx="685800" cy="679450"/>
            <a:chOff x="1296" y="1200"/>
            <a:chExt cx="432" cy="428"/>
          </a:xfrm>
        </p:grpSpPr>
        <p:grpSp>
          <p:nvGrpSpPr>
            <p:cNvPr id="44" name="Group 116"/>
            <p:cNvGrpSpPr>
              <a:grpSpLocks/>
            </p:cNvGrpSpPr>
            <p:nvPr/>
          </p:nvGrpSpPr>
          <p:grpSpPr bwMode="auto">
            <a:xfrm>
              <a:off x="1296" y="1200"/>
              <a:ext cx="432" cy="428"/>
              <a:chOff x="662" y="1574"/>
              <a:chExt cx="480" cy="476"/>
            </a:xfrm>
          </p:grpSpPr>
          <p:grpSp>
            <p:nvGrpSpPr>
              <p:cNvPr id="46" name="Group 117"/>
              <p:cNvGrpSpPr>
                <a:grpSpLocks/>
              </p:cNvGrpSpPr>
              <p:nvPr/>
            </p:nvGrpSpPr>
            <p:grpSpPr bwMode="auto">
              <a:xfrm>
                <a:off x="662" y="1574"/>
                <a:ext cx="480" cy="476"/>
                <a:chOff x="662" y="1574"/>
                <a:chExt cx="480" cy="476"/>
              </a:xfrm>
            </p:grpSpPr>
            <p:sp>
              <p:nvSpPr>
                <p:cNvPr id="54" name="Oval 118"/>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fr-FR" dirty="0"/>
                </a:p>
              </p:txBody>
            </p:sp>
            <p:sp>
              <p:nvSpPr>
                <p:cNvPr id="55" name="Oval 119"/>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fr-FR" dirty="0"/>
                </a:p>
              </p:txBody>
            </p:sp>
            <p:sp>
              <p:nvSpPr>
                <p:cNvPr id="56" name="Oval 120"/>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fr-FR" dirty="0"/>
                </a:p>
              </p:txBody>
            </p:sp>
            <p:sp>
              <p:nvSpPr>
                <p:cNvPr id="57" name="Oval 121"/>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fr-FR" dirty="0"/>
                </a:p>
              </p:txBody>
            </p:sp>
          </p:grpSp>
          <p:grpSp>
            <p:nvGrpSpPr>
              <p:cNvPr id="47" name="Group 122"/>
              <p:cNvGrpSpPr>
                <a:grpSpLocks/>
              </p:cNvGrpSpPr>
              <p:nvPr/>
            </p:nvGrpSpPr>
            <p:grpSpPr bwMode="auto">
              <a:xfrm>
                <a:off x="720" y="1625"/>
                <a:ext cx="376" cy="379"/>
                <a:chOff x="336" y="1049"/>
                <a:chExt cx="376" cy="379"/>
              </a:xfrm>
            </p:grpSpPr>
            <p:sp>
              <p:nvSpPr>
                <p:cNvPr id="48" name="Oval 123"/>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fr-FR" dirty="0"/>
                </a:p>
              </p:txBody>
            </p:sp>
            <p:grpSp>
              <p:nvGrpSpPr>
                <p:cNvPr id="49" name="Group 124"/>
                <p:cNvGrpSpPr>
                  <a:grpSpLocks/>
                </p:cNvGrpSpPr>
                <p:nvPr/>
              </p:nvGrpSpPr>
              <p:grpSpPr bwMode="auto">
                <a:xfrm>
                  <a:off x="336" y="1049"/>
                  <a:ext cx="364" cy="361"/>
                  <a:chOff x="4166" y="1706"/>
                  <a:chExt cx="1252" cy="1252"/>
                </a:xfrm>
              </p:grpSpPr>
              <p:sp>
                <p:nvSpPr>
                  <p:cNvPr id="50" name="Oval 125"/>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fr-FR" dirty="0"/>
                  </a:p>
                </p:txBody>
              </p:sp>
              <p:sp>
                <p:nvSpPr>
                  <p:cNvPr id="51" name="Oval 126"/>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fr-FR" dirty="0"/>
                  </a:p>
                </p:txBody>
              </p:sp>
              <p:sp>
                <p:nvSpPr>
                  <p:cNvPr id="52" name="Oval 127"/>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fr-FR" dirty="0"/>
                  </a:p>
                </p:txBody>
              </p:sp>
              <p:sp>
                <p:nvSpPr>
                  <p:cNvPr id="53" name="Oval 128"/>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fr-FR" dirty="0"/>
                  </a:p>
                </p:txBody>
              </p:sp>
            </p:grpSp>
          </p:grpSp>
        </p:grpSp>
        <p:sp>
          <p:nvSpPr>
            <p:cNvPr id="45" name="Text Box 129"/>
            <p:cNvSpPr txBox="1">
              <a:spLocks noChangeArrowheads="1"/>
            </p:cNvSpPr>
            <p:nvPr/>
          </p:nvSpPr>
          <p:spPr bwMode="gray">
            <a:xfrm>
              <a:off x="1392" y="1269"/>
              <a:ext cx="214" cy="291"/>
            </a:xfrm>
            <a:prstGeom prst="rect">
              <a:avLst/>
            </a:prstGeom>
            <a:noFill/>
            <a:ln w="9525" algn="ctr">
              <a:noFill/>
              <a:miter lim="800000"/>
              <a:headEnd/>
              <a:tailEnd/>
            </a:ln>
            <a:effectLst/>
          </p:spPr>
          <p:txBody>
            <a:bodyPr wrap="none">
              <a:spAutoFit/>
            </a:bodyPr>
            <a:lstStyle/>
            <a:p>
              <a:pPr eaLnBrk="0" hangingPunct="0"/>
              <a:r>
                <a:rPr lang="en-US" sz="2400" b="1" dirty="0" smtClean="0"/>
                <a:t>1</a:t>
              </a:r>
              <a:endParaRPr lang="en-US" sz="2400" b="1" dirty="0"/>
            </a:p>
          </p:txBody>
        </p:sp>
      </p:grpSp>
      <p:sp>
        <p:nvSpPr>
          <p:cNvPr id="118" name="Line 65"/>
          <p:cNvSpPr>
            <a:spLocks noChangeShapeType="1"/>
          </p:cNvSpPr>
          <p:nvPr/>
        </p:nvSpPr>
        <p:spPr bwMode="auto">
          <a:xfrm>
            <a:off x="1979712" y="2276872"/>
            <a:ext cx="6336704" cy="0"/>
          </a:xfrm>
          <a:prstGeom prst="line">
            <a:avLst/>
          </a:prstGeom>
          <a:noFill/>
          <a:ln w="25400">
            <a:solidFill>
              <a:schemeClr val="bg1"/>
            </a:solidFill>
            <a:prstDash val="sysDot"/>
            <a:round/>
            <a:headEnd/>
            <a:tailEnd type="oval" w="med" len="med"/>
          </a:ln>
          <a:effectLst/>
        </p:spPr>
        <p:txBody>
          <a:bodyPr wrap="none" anchor="ctr"/>
          <a:lstStyle/>
          <a:p>
            <a:endParaRPr lang="fr-FR" dirty="0"/>
          </a:p>
        </p:txBody>
      </p:sp>
      <p:sp>
        <p:nvSpPr>
          <p:cNvPr id="119" name="Line 65"/>
          <p:cNvSpPr>
            <a:spLocks noChangeShapeType="1"/>
          </p:cNvSpPr>
          <p:nvPr/>
        </p:nvSpPr>
        <p:spPr bwMode="auto">
          <a:xfrm>
            <a:off x="1979712" y="3429000"/>
            <a:ext cx="6264696" cy="0"/>
          </a:xfrm>
          <a:prstGeom prst="line">
            <a:avLst/>
          </a:prstGeom>
          <a:noFill/>
          <a:ln w="25400">
            <a:solidFill>
              <a:schemeClr val="bg1"/>
            </a:solidFill>
            <a:prstDash val="sysDot"/>
            <a:round/>
            <a:headEnd/>
            <a:tailEnd type="oval" w="med" len="med"/>
          </a:ln>
          <a:effectLst/>
        </p:spPr>
        <p:txBody>
          <a:bodyPr wrap="none" anchor="ctr"/>
          <a:lstStyle/>
          <a:p>
            <a:endParaRPr lang="fr-FR" dirty="0"/>
          </a:p>
        </p:txBody>
      </p:sp>
      <p:sp>
        <p:nvSpPr>
          <p:cNvPr id="120" name="Line 65"/>
          <p:cNvSpPr>
            <a:spLocks noChangeShapeType="1"/>
          </p:cNvSpPr>
          <p:nvPr/>
        </p:nvSpPr>
        <p:spPr bwMode="auto">
          <a:xfrm>
            <a:off x="1907704" y="4725144"/>
            <a:ext cx="6264696" cy="0"/>
          </a:xfrm>
          <a:prstGeom prst="line">
            <a:avLst/>
          </a:prstGeom>
          <a:noFill/>
          <a:ln w="25400">
            <a:solidFill>
              <a:schemeClr val="bg1"/>
            </a:solidFill>
            <a:prstDash val="sysDot"/>
            <a:round/>
            <a:headEnd/>
            <a:tailEnd type="oval" w="med" len="med"/>
          </a:ln>
          <a:effectLst/>
        </p:spPr>
        <p:txBody>
          <a:bodyPr wrap="none" anchor="ctr"/>
          <a:lstStyle/>
          <a:p>
            <a:endParaRPr lang="fr-FR" dirty="0"/>
          </a:p>
        </p:txBody>
      </p:sp>
      <p:sp>
        <p:nvSpPr>
          <p:cNvPr id="125" name="Rectangle à coins arrondis 124"/>
          <p:cNvSpPr/>
          <p:nvPr/>
        </p:nvSpPr>
        <p:spPr>
          <a:xfrm>
            <a:off x="971600" y="260648"/>
            <a:ext cx="7488832" cy="72008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r-FR" sz="3500" dirty="0" smtClean="0">
                <a:ln w="12700">
                  <a:solidFill>
                    <a:schemeClr val="tx2">
                      <a:satMod val="155000"/>
                    </a:schemeClr>
                  </a:solidFill>
                  <a:prstDash val="solid"/>
                </a:ln>
                <a:solidFill>
                  <a:schemeClr val="bg1">
                    <a:lumMod val="5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PLAN</a:t>
            </a:r>
            <a:r>
              <a:rPr lang="fr-FR" sz="3500"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Times New Roman" pitchFamily="18" charset="0"/>
                <a:cs typeface="Times New Roman" pitchFamily="18" charset="0"/>
              </a:rPr>
              <a:t> </a:t>
            </a:r>
            <a:endParaRPr lang="fr-FR" sz="3500" dirty="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
        <p:nvSpPr>
          <p:cNvPr id="128" name="Rectangle 127"/>
          <p:cNvSpPr/>
          <p:nvPr/>
        </p:nvSpPr>
        <p:spPr>
          <a:xfrm>
            <a:off x="2051720" y="1700808"/>
            <a:ext cx="6696744" cy="504056"/>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sz="2400" b="1" dirty="0" smtClean="0">
                <a:latin typeface="Times New Roman" pitchFamily="18" charset="0"/>
                <a:cs typeface="Times New Roman" pitchFamily="18" charset="0"/>
              </a:rPr>
              <a:t>Introduction </a:t>
            </a:r>
            <a:endParaRPr lang="fr-FR" sz="2800" b="1" dirty="0">
              <a:latin typeface="Times New Roman" pitchFamily="18" charset="0"/>
              <a:cs typeface="Times New Roman" pitchFamily="18" charset="0"/>
            </a:endParaRPr>
          </a:p>
        </p:txBody>
      </p:sp>
      <p:sp>
        <p:nvSpPr>
          <p:cNvPr id="130" name="Text Box 71"/>
          <p:cNvSpPr txBox="1">
            <a:spLocks noChangeArrowheads="1"/>
          </p:cNvSpPr>
          <p:nvPr/>
        </p:nvSpPr>
        <p:spPr bwMode="auto">
          <a:xfrm>
            <a:off x="1979712" y="2780928"/>
            <a:ext cx="6469784" cy="461665"/>
          </a:xfrm>
          <a:prstGeom prst="rect">
            <a:avLst/>
          </a:prstGeom>
          <a:noFill/>
          <a:ln w="9525" algn="ctr">
            <a:noFill/>
            <a:miter lim="800000"/>
            <a:headEnd/>
            <a:tailEnd/>
          </a:ln>
          <a:effectLst/>
        </p:spPr>
        <p:txBody>
          <a:bodyPr wrap="square">
            <a:spAutoFit/>
          </a:bodyPr>
          <a:lstStyle/>
          <a:p>
            <a:pPr lvl="0"/>
            <a:r>
              <a:rPr lang="fr-FR" sz="2400" b="1" dirty="0" smtClean="0">
                <a:solidFill>
                  <a:schemeClr val="lt1"/>
                </a:solidFill>
                <a:latin typeface="Times New Roman" pitchFamily="18" charset="0"/>
                <a:cs typeface="Times New Roman" pitchFamily="18" charset="0"/>
              </a:rPr>
              <a:t>Gestion du compte spécial   </a:t>
            </a:r>
            <a:endParaRPr lang="fr-FR" sz="2400" b="1" dirty="0">
              <a:solidFill>
                <a:schemeClr val="lt1"/>
              </a:solidFill>
              <a:latin typeface="Times New Roman" pitchFamily="18" charset="0"/>
              <a:cs typeface="Times New Roman" pitchFamily="18" charset="0"/>
            </a:endParaRPr>
          </a:p>
        </p:txBody>
      </p:sp>
      <p:sp>
        <p:nvSpPr>
          <p:cNvPr id="126" name="Text Box 71"/>
          <p:cNvSpPr txBox="1">
            <a:spLocks noChangeArrowheads="1"/>
          </p:cNvSpPr>
          <p:nvPr/>
        </p:nvSpPr>
        <p:spPr bwMode="auto">
          <a:xfrm>
            <a:off x="1835696" y="4509120"/>
            <a:ext cx="6469784" cy="1569660"/>
          </a:xfrm>
          <a:prstGeom prst="rect">
            <a:avLst/>
          </a:prstGeom>
          <a:noFill/>
          <a:ln w="9525" algn="ctr">
            <a:noFill/>
            <a:miter lim="800000"/>
            <a:headEnd/>
            <a:tailEnd/>
          </a:ln>
          <a:effectLst/>
        </p:spPr>
        <p:txBody>
          <a:bodyPr wrap="square">
            <a:spAutoFit/>
          </a:bodyPr>
          <a:lstStyle/>
          <a:p>
            <a:endParaRPr lang="fr-FR" sz="2200" b="1" dirty="0" smtClean="0">
              <a:solidFill>
                <a:schemeClr val="lt1"/>
              </a:solidFill>
            </a:endParaRPr>
          </a:p>
          <a:p>
            <a:r>
              <a:rPr lang="fr-FR" sz="2400" dirty="0" smtClean="0"/>
              <a:t> </a:t>
            </a:r>
            <a:endParaRPr lang="fr-FR" sz="2400" b="1" dirty="0" smtClean="0">
              <a:solidFill>
                <a:schemeClr val="lt1"/>
              </a:solidFill>
              <a:latin typeface="Times New Roman" pitchFamily="18" charset="0"/>
              <a:cs typeface="Times New Roman" pitchFamily="18" charset="0"/>
            </a:endParaRPr>
          </a:p>
          <a:p>
            <a:r>
              <a:rPr lang="fr-FR" sz="2200" b="1" dirty="0" smtClean="0">
                <a:solidFill>
                  <a:schemeClr val="lt1"/>
                </a:solidFill>
              </a:rPr>
              <a:t> </a:t>
            </a:r>
          </a:p>
          <a:p>
            <a:pPr lvl="0"/>
            <a:r>
              <a:rPr lang="fr-FR" sz="2800" b="1" dirty="0" smtClean="0"/>
              <a:t> </a:t>
            </a:r>
            <a:endParaRPr lang="fr-FR" sz="2800" b="1" dirty="0"/>
          </a:p>
        </p:txBody>
      </p:sp>
      <p:sp>
        <p:nvSpPr>
          <p:cNvPr id="58" name="Text Box 71"/>
          <p:cNvSpPr txBox="1">
            <a:spLocks noChangeArrowheads="1"/>
          </p:cNvSpPr>
          <p:nvPr/>
        </p:nvSpPr>
        <p:spPr bwMode="auto">
          <a:xfrm>
            <a:off x="1979712" y="3645024"/>
            <a:ext cx="6622184" cy="1200329"/>
          </a:xfrm>
          <a:prstGeom prst="rect">
            <a:avLst/>
          </a:prstGeom>
          <a:noFill/>
          <a:ln w="9525" algn="ctr">
            <a:noFill/>
            <a:miter lim="800000"/>
            <a:headEnd/>
            <a:tailEnd/>
          </a:ln>
          <a:effectLst/>
        </p:spPr>
        <p:txBody>
          <a:bodyPr wrap="square">
            <a:spAutoFit/>
          </a:bodyPr>
          <a:lstStyle/>
          <a:p>
            <a:r>
              <a:rPr lang="fr-FR" sz="2400" b="1" dirty="0" smtClean="0">
                <a:solidFill>
                  <a:schemeClr val="lt1"/>
                </a:solidFill>
                <a:latin typeface="Times New Roman" pitchFamily="18" charset="0"/>
                <a:cs typeface="Times New Roman" pitchFamily="18" charset="0"/>
              </a:rPr>
              <a:t>Collecte des éléments probants pour le suivi du projet    </a:t>
            </a:r>
          </a:p>
          <a:p>
            <a:pPr lvl="0"/>
            <a:r>
              <a:rPr lang="fr-FR" sz="2400" b="1" dirty="0" smtClean="0">
                <a:solidFill>
                  <a:schemeClr val="lt1"/>
                </a:solidFill>
                <a:latin typeface="Times New Roman" pitchFamily="18" charset="0"/>
                <a:cs typeface="Times New Roman" pitchFamily="18" charset="0"/>
              </a:rPr>
              <a:t> </a:t>
            </a:r>
            <a:endParaRPr lang="fr-FR" sz="2400" b="1" dirty="0">
              <a:solidFill>
                <a:schemeClr val="lt1"/>
              </a:solidFill>
              <a:latin typeface="Times New Roman" pitchFamily="18" charset="0"/>
              <a:cs typeface="Times New Roman" pitchFamily="18" charset="0"/>
            </a:endParaRPr>
          </a:p>
        </p:txBody>
      </p:sp>
      <p:grpSp>
        <p:nvGrpSpPr>
          <p:cNvPr id="59" name="Group 115"/>
          <p:cNvGrpSpPr>
            <a:grpSpLocks/>
          </p:cNvGrpSpPr>
          <p:nvPr/>
        </p:nvGrpSpPr>
        <p:grpSpPr bwMode="auto">
          <a:xfrm>
            <a:off x="899592" y="5085184"/>
            <a:ext cx="685800" cy="679450"/>
            <a:chOff x="1296" y="1200"/>
            <a:chExt cx="432" cy="428"/>
          </a:xfrm>
        </p:grpSpPr>
        <p:grpSp>
          <p:nvGrpSpPr>
            <p:cNvPr id="60" name="Group 116"/>
            <p:cNvGrpSpPr>
              <a:grpSpLocks/>
            </p:cNvGrpSpPr>
            <p:nvPr/>
          </p:nvGrpSpPr>
          <p:grpSpPr bwMode="auto">
            <a:xfrm>
              <a:off x="1296" y="1200"/>
              <a:ext cx="432" cy="428"/>
              <a:chOff x="662" y="1574"/>
              <a:chExt cx="480" cy="476"/>
            </a:xfrm>
          </p:grpSpPr>
          <p:grpSp>
            <p:nvGrpSpPr>
              <p:cNvPr id="62" name="Group 117"/>
              <p:cNvGrpSpPr>
                <a:grpSpLocks/>
              </p:cNvGrpSpPr>
              <p:nvPr/>
            </p:nvGrpSpPr>
            <p:grpSpPr bwMode="auto">
              <a:xfrm>
                <a:off x="662" y="1574"/>
                <a:ext cx="480" cy="476"/>
                <a:chOff x="662" y="1574"/>
                <a:chExt cx="480" cy="476"/>
              </a:xfrm>
            </p:grpSpPr>
            <p:sp>
              <p:nvSpPr>
                <p:cNvPr id="70" name="Oval 118"/>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fr-FR" dirty="0"/>
                </a:p>
              </p:txBody>
            </p:sp>
            <p:sp>
              <p:nvSpPr>
                <p:cNvPr id="71" name="Oval 119"/>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fr-FR" dirty="0"/>
                </a:p>
              </p:txBody>
            </p:sp>
            <p:sp>
              <p:nvSpPr>
                <p:cNvPr id="72" name="Oval 120"/>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fr-FR" dirty="0"/>
                </a:p>
              </p:txBody>
            </p:sp>
            <p:sp>
              <p:nvSpPr>
                <p:cNvPr id="73" name="Oval 121"/>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fr-FR" dirty="0"/>
                </a:p>
              </p:txBody>
            </p:sp>
          </p:grpSp>
          <p:grpSp>
            <p:nvGrpSpPr>
              <p:cNvPr id="63" name="Group 122"/>
              <p:cNvGrpSpPr>
                <a:grpSpLocks/>
              </p:cNvGrpSpPr>
              <p:nvPr/>
            </p:nvGrpSpPr>
            <p:grpSpPr bwMode="auto">
              <a:xfrm>
                <a:off x="720" y="1625"/>
                <a:ext cx="376" cy="379"/>
                <a:chOff x="336" y="1049"/>
                <a:chExt cx="376" cy="379"/>
              </a:xfrm>
            </p:grpSpPr>
            <p:sp>
              <p:nvSpPr>
                <p:cNvPr id="64" name="Oval 123"/>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fr-FR" dirty="0"/>
                </a:p>
              </p:txBody>
            </p:sp>
            <p:grpSp>
              <p:nvGrpSpPr>
                <p:cNvPr id="65" name="Group 124"/>
                <p:cNvGrpSpPr>
                  <a:grpSpLocks/>
                </p:cNvGrpSpPr>
                <p:nvPr/>
              </p:nvGrpSpPr>
              <p:grpSpPr bwMode="auto">
                <a:xfrm>
                  <a:off x="336" y="1049"/>
                  <a:ext cx="364" cy="361"/>
                  <a:chOff x="4166" y="1706"/>
                  <a:chExt cx="1252" cy="1252"/>
                </a:xfrm>
              </p:grpSpPr>
              <p:sp>
                <p:nvSpPr>
                  <p:cNvPr id="66" name="Oval 125"/>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fr-FR" dirty="0"/>
                  </a:p>
                </p:txBody>
              </p:sp>
              <p:sp>
                <p:nvSpPr>
                  <p:cNvPr id="67" name="Oval 126"/>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fr-FR" dirty="0"/>
                  </a:p>
                </p:txBody>
              </p:sp>
              <p:sp>
                <p:nvSpPr>
                  <p:cNvPr id="68" name="Oval 127"/>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fr-FR" dirty="0"/>
                  </a:p>
                </p:txBody>
              </p:sp>
              <p:sp>
                <p:nvSpPr>
                  <p:cNvPr id="69" name="Oval 128"/>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fr-FR" dirty="0"/>
                  </a:p>
                </p:txBody>
              </p:sp>
            </p:grpSp>
          </p:grpSp>
        </p:grpSp>
        <p:sp>
          <p:nvSpPr>
            <p:cNvPr id="61" name="Text Box 129"/>
            <p:cNvSpPr txBox="1">
              <a:spLocks noChangeArrowheads="1"/>
            </p:cNvSpPr>
            <p:nvPr/>
          </p:nvSpPr>
          <p:spPr bwMode="gray">
            <a:xfrm>
              <a:off x="1392" y="1269"/>
              <a:ext cx="214" cy="291"/>
            </a:xfrm>
            <a:prstGeom prst="rect">
              <a:avLst/>
            </a:prstGeom>
            <a:noFill/>
            <a:ln w="9525" algn="ctr">
              <a:noFill/>
              <a:miter lim="800000"/>
              <a:headEnd/>
              <a:tailEnd/>
            </a:ln>
            <a:effectLst/>
          </p:spPr>
          <p:txBody>
            <a:bodyPr wrap="none">
              <a:spAutoFit/>
            </a:bodyPr>
            <a:lstStyle/>
            <a:p>
              <a:pPr eaLnBrk="0" hangingPunct="0"/>
              <a:r>
                <a:rPr lang="en-US" sz="2400" b="1" dirty="0" smtClean="0"/>
                <a:t>4</a:t>
              </a:r>
              <a:endParaRPr lang="en-US" sz="2400" b="1" dirty="0"/>
            </a:p>
          </p:txBody>
        </p:sp>
      </p:grpSp>
      <p:sp>
        <p:nvSpPr>
          <p:cNvPr id="74" name="Line 65"/>
          <p:cNvSpPr>
            <a:spLocks noChangeShapeType="1"/>
          </p:cNvSpPr>
          <p:nvPr/>
        </p:nvSpPr>
        <p:spPr bwMode="auto">
          <a:xfrm>
            <a:off x="2051720" y="5661248"/>
            <a:ext cx="6264696" cy="0"/>
          </a:xfrm>
          <a:prstGeom prst="line">
            <a:avLst/>
          </a:prstGeom>
          <a:noFill/>
          <a:ln w="25400">
            <a:solidFill>
              <a:schemeClr val="bg1"/>
            </a:solidFill>
            <a:prstDash val="sysDot"/>
            <a:round/>
            <a:headEnd/>
            <a:tailEnd type="oval" w="med" len="med"/>
          </a:ln>
          <a:effectLst/>
        </p:spPr>
        <p:txBody>
          <a:bodyPr wrap="none" anchor="ctr"/>
          <a:lstStyle/>
          <a:p>
            <a:endParaRPr lang="fr-FR" dirty="0"/>
          </a:p>
        </p:txBody>
      </p:sp>
      <p:sp>
        <p:nvSpPr>
          <p:cNvPr id="75" name="Text Box 71"/>
          <p:cNvSpPr txBox="1">
            <a:spLocks noChangeArrowheads="1"/>
          </p:cNvSpPr>
          <p:nvPr/>
        </p:nvSpPr>
        <p:spPr bwMode="auto">
          <a:xfrm>
            <a:off x="2051720" y="4653136"/>
            <a:ext cx="6622184" cy="461665"/>
          </a:xfrm>
          <a:prstGeom prst="rect">
            <a:avLst/>
          </a:prstGeom>
          <a:noFill/>
          <a:ln w="9525" algn="ctr">
            <a:noFill/>
            <a:miter lim="800000"/>
            <a:headEnd/>
            <a:tailEnd/>
          </a:ln>
          <a:effectLst/>
        </p:spPr>
        <p:txBody>
          <a:bodyPr wrap="square">
            <a:spAutoFit/>
          </a:bodyPr>
          <a:lstStyle/>
          <a:p>
            <a:pPr lvl="0"/>
            <a:r>
              <a:rPr lang="fr-FR" sz="2400" b="1" dirty="0" smtClean="0">
                <a:solidFill>
                  <a:schemeClr val="lt1"/>
                </a:solidFill>
                <a:latin typeface="Times New Roman" pitchFamily="18" charset="0"/>
                <a:cs typeface="Times New Roman" pitchFamily="18" charset="0"/>
              </a:rPr>
              <a:t> </a:t>
            </a:r>
            <a:endParaRPr lang="fr-FR" sz="2400" b="1" dirty="0">
              <a:solidFill>
                <a:schemeClr val="lt1"/>
              </a:solidFill>
              <a:latin typeface="Times New Roman" pitchFamily="18" charset="0"/>
              <a:cs typeface="Times New Roman" pitchFamily="18" charset="0"/>
            </a:endParaRPr>
          </a:p>
        </p:txBody>
      </p:sp>
      <p:sp>
        <p:nvSpPr>
          <p:cNvPr id="77" name="Text Box 71"/>
          <p:cNvSpPr txBox="1">
            <a:spLocks noChangeArrowheads="1"/>
          </p:cNvSpPr>
          <p:nvPr/>
        </p:nvSpPr>
        <p:spPr bwMode="auto">
          <a:xfrm>
            <a:off x="2051720" y="4797152"/>
            <a:ext cx="6408712" cy="830997"/>
          </a:xfrm>
          <a:prstGeom prst="rect">
            <a:avLst/>
          </a:prstGeom>
          <a:noFill/>
          <a:ln w="9525" algn="ctr">
            <a:noFill/>
            <a:miter lim="800000"/>
            <a:headEnd/>
            <a:tailEnd/>
          </a:ln>
          <a:effectLst/>
        </p:spPr>
        <p:txBody>
          <a:bodyPr wrap="square">
            <a:spAutoFit/>
          </a:bodyPr>
          <a:lstStyle/>
          <a:p>
            <a:r>
              <a:rPr lang="fr-FR" sz="2400" b="1" dirty="0" smtClean="0">
                <a:solidFill>
                  <a:schemeClr val="lt1"/>
                </a:solidFill>
                <a:latin typeface="Times New Roman" pitchFamily="18" charset="0"/>
                <a:cs typeface="Times New Roman" pitchFamily="18" charset="0"/>
              </a:rPr>
              <a:t>Budget </a:t>
            </a:r>
          </a:p>
          <a:p>
            <a:pPr lvl="0"/>
            <a:r>
              <a:rPr lang="fr-FR" sz="2400" b="1" dirty="0" smtClean="0">
                <a:solidFill>
                  <a:schemeClr val="lt1"/>
                </a:solidFill>
                <a:latin typeface="Times New Roman" pitchFamily="18" charset="0"/>
                <a:cs typeface="Times New Roman" pitchFamily="18" charset="0"/>
              </a:rPr>
              <a:t> </a:t>
            </a:r>
            <a:endParaRPr lang="fr-FR" sz="2400" b="1" dirty="0">
              <a:solidFill>
                <a:schemeClr val="lt1"/>
              </a:solidFill>
              <a:latin typeface="Times New Roman" pitchFamily="18" charset="0"/>
              <a:cs typeface="Times New Roman" pitchFamily="18" charset="0"/>
            </a:endParaRPr>
          </a:p>
        </p:txBody>
      </p:sp>
      <p:grpSp>
        <p:nvGrpSpPr>
          <p:cNvPr id="78" name="Group 115"/>
          <p:cNvGrpSpPr>
            <a:grpSpLocks/>
          </p:cNvGrpSpPr>
          <p:nvPr/>
        </p:nvGrpSpPr>
        <p:grpSpPr bwMode="auto">
          <a:xfrm>
            <a:off x="899592" y="6021288"/>
            <a:ext cx="685800" cy="679450"/>
            <a:chOff x="1296" y="1200"/>
            <a:chExt cx="432" cy="428"/>
          </a:xfrm>
        </p:grpSpPr>
        <p:grpSp>
          <p:nvGrpSpPr>
            <p:cNvPr id="79" name="Group 116"/>
            <p:cNvGrpSpPr>
              <a:grpSpLocks/>
            </p:cNvGrpSpPr>
            <p:nvPr/>
          </p:nvGrpSpPr>
          <p:grpSpPr bwMode="auto">
            <a:xfrm>
              <a:off x="1296" y="1200"/>
              <a:ext cx="432" cy="428"/>
              <a:chOff x="662" y="1574"/>
              <a:chExt cx="480" cy="476"/>
            </a:xfrm>
          </p:grpSpPr>
          <p:grpSp>
            <p:nvGrpSpPr>
              <p:cNvPr id="81" name="Group 117"/>
              <p:cNvGrpSpPr>
                <a:grpSpLocks/>
              </p:cNvGrpSpPr>
              <p:nvPr/>
            </p:nvGrpSpPr>
            <p:grpSpPr bwMode="auto">
              <a:xfrm>
                <a:off x="662" y="1574"/>
                <a:ext cx="480" cy="476"/>
                <a:chOff x="662" y="1574"/>
                <a:chExt cx="480" cy="476"/>
              </a:xfrm>
            </p:grpSpPr>
            <p:sp>
              <p:nvSpPr>
                <p:cNvPr id="89" name="Oval 118"/>
                <p:cNvSpPr>
                  <a:spLocks noChangeArrowheads="1"/>
                </p:cNvSpPr>
                <p:nvPr/>
              </p:nvSpPr>
              <p:spPr bwMode="gray">
                <a:xfrm>
                  <a:off x="662" y="1574"/>
                  <a:ext cx="480" cy="476"/>
                </a:xfrm>
                <a:prstGeom prst="ellipse">
                  <a:avLst/>
                </a:prstGeom>
                <a:gradFill rotWithShape="1">
                  <a:gsLst>
                    <a:gs pos="0">
                      <a:schemeClr val="accent1">
                        <a:gamma/>
                        <a:tint val="0"/>
                        <a:invGamma/>
                      </a:schemeClr>
                    </a:gs>
                    <a:gs pos="50000">
                      <a:schemeClr val="accent1"/>
                    </a:gs>
                    <a:gs pos="100000">
                      <a:schemeClr val="accent1">
                        <a:gamma/>
                        <a:tint val="0"/>
                        <a:invGamma/>
                      </a:schemeClr>
                    </a:gs>
                  </a:gsLst>
                  <a:lin ang="2700000" scaled="1"/>
                </a:gradFill>
                <a:ln w="38100" algn="ctr">
                  <a:noFill/>
                  <a:round/>
                  <a:headEnd/>
                  <a:tailEnd/>
                </a:ln>
                <a:effectLst/>
              </p:spPr>
              <p:txBody>
                <a:bodyPr wrap="none" anchor="ctr">
                  <a:spAutoFit/>
                </a:bodyPr>
                <a:lstStyle/>
                <a:p>
                  <a:endParaRPr lang="fr-FR" dirty="0"/>
                </a:p>
              </p:txBody>
            </p:sp>
            <p:sp>
              <p:nvSpPr>
                <p:cNvPr id="90" name="Oval 119"/>
                <p:cNvSpPr>
                  <a:spLocks noChangeArrowheads="1"/>
                </p:cNvSpPr>
                <p:nvPr/>
              </p:nvSpPr>
              <p:spPr bwMode="gray">
                <a:xfrm>
                  <a:off x="662" y="1574"/>
                  <a:ext cx="480" cy="476"/>
                </a:xfrm>
                <a:prstGeom prst="ellipse">
                  <a:avLst/>
                </a:prstGeom>
                <a:gradFill rotWithShape="1">
                  <a:gsLst>
                    <a:gs pos="0">
                      <a:schemeClr val="accent1">
                        <a:alpha val="32001"/>
                      </a:schemeClr>
                    </a:gs>
                    <a:gs pos="100000">
                      <a:schemeClr val="accent1">
                        <a:gamma/>
                        <a:shade val="0"/>
                        <a:invGamma/>
                        <a:alpha val="89999"/>
                      </a:schemeClr>
                    </a:gs>
                  </a:gsLst>
                  <a:lin ang="2700000" scaled="1"/>
                </a:gradFill>
                <a:ln w="38100" algn="ctr">
                  <a:noFill/>
                  <a:round/>
                  <a:headEnd/>
                  <a:tailEnd/>
                </a:ln>
                <a:effectLst/>
              </p:spPr>
              <p:txBody>
                <a:bodyPr wrap="none" anchor="ctr">
                  <a:spAutoFit/>
                </a:bodyPr>
                <a:lstStyle/>
                <a:p>
                  <a:endParaRPr lang="fr-FR" dirty="0"/>
                </a:p>
              </p:txBody>
            </p:sp>
            <p:sp>
              <p:nvSpPr>
                <p:cNvPr id="91" name="Oval 120"/>
                <p:cNvSpPr>
                  <a:spLocks noChangeArrowheads="1"/>
                </p:cNvSpPr>
                <p:nvPr/>
              </p:nvSpPr>
              <p:spPr bwMode="gray">
                <a:xfrm>
                  <a:off x="694" y="1605"/>
                  <a:ext cx="416" cy="414"/>
                </a:xfrm>
                <a:prstGeom prst="ellipse">
                  <a:avLst/>
                </a:prstGeom>
                <a:gradFill rotWithShape="1">
                  <a:gsLst>
                    <a:gs pos="0">
                      <a:schemeClr val="accent1">
                        <a:gamma/>
                        <a:shade val="54118"/>
                        <a:invGamma/>
                      </a:schemeClr>
                    </a:gs>
                    <a:gs pos="50000">
                      <a:schemeClr val="accent1"/>
                    </a:gs>
                    <a:gs pos="100000">
                      <a:schemeClr val="accent1">
                        <a:gamma/>
                        <a:shade val="54118"/>
                        <a:invGamma/>
                      </a:schemeClr>
                    </a:gs>
                  </a:gsLst>
                  <a:lin ang="18900000" scaled="1"/>
                </a:gradFill>
                <a:ln w="38100" algn="ctr">
                  <a:noFill/>
                  <a:round/>
                  <a:headEnd/>
                  <a:tailEnd/>
                </a:ln>
                <a:effectLst/>
              </p:spPr>
              <p:txBody>
                <a:bodyPr anchor="ctr">
                  <a:spAutoFit/>
                </a:bodyPr>
                <a:lstStyle/>
                <a:p>
                  <a:endParaRPr lang="fr-FR" dirty="0"/>
                </a:p>
              </p:txBody>
            </p:sp>
            <p:sp>
              <p:nvSpPr>
                <p:cNvPr id="92" name="Oval 121"/>
                <p:cNvSpPr>
                  <a:spLocks noChangeArrowheads="1"/>
                </p:cNvSpPr>
                <p:nvPr/>
              </p:nvSpPr>
              <p:spPr bwMode="gray">
                <a:xfrm>
                  <a:off x="694" y="1606"/>
                  <a:ext cx="416" cy="414"/>
                </a:xfrm>
                <a:prstGeom prst="ellipse">
                  <a:avLst/>
                </a:prstGeom>
                <a:gradFill rotWithShape="1">
                  <a:gsLst>
                    <a:gs pos="0">
                      <a:schemeClr val="accent1">
                        <a:gamma/>
                        <a:shade val="63529"/>
                        <a:invGamma/>
                      </a:schemeClr>
                    </a:gs>
                    <a:gs pos="100000">
                      <a:schemeClr val="accent1">
                        <a:alpha val="0"/>
                      </a:schemeClr>
                    </a:gs>
                  </a:gsLst>
                  <a:lin ang="2700000" scaled="1"/>
                </a:gradFill>
                <a:ln w="38100" algn="ctr">
                  <a:noFill/>
                  <a:round/>
                  <a:headEnd/>
                  <a:tailEnd/>
                </a:ln>
                <a:effectLst/>
              </p:spPr>
              <p:txBody>
                <a:bodyPr anchor="ctr">
                  <a:spAutoFit/>
                </a:bodyPr>
                <a:lstStyle/>
                <a:p>
                  <a:endParaRPr lang="fr-FR" dirty="0"/>
                </a:p>
              </p:txBody>
            </p:sp>
          </p:grpSp>
          <p:grpSp>
            <p:nvGrpSpPr>
              <p:cNvPr id="82" name="Group 122"/>
              <p:cNvGrpSpPr>
                <a:grpSpLocks/>
              </p:cNvGrpSpPr>
              <p:nvPr/>
            </p:nvGrpSpPr>
            <p:grpSpPr bwMode="auto">
              <a:xfrm>
                <a:off x="720" y="1625"/>
                <a:ext cx="376" cy="379"/>
                <a:chOff x="336" y="1049"/>
                <a:chExt cx="376" cy="379"/>
              </a:xfrm>
            </p:grpSpPr>
            <p:sp>
              <p:nvSpPr>
                <p:cNvPr id="83" name="Oval 123"/>
                <p:cNvSpPr>
                  <a:spLocks noChangeArrowheads="1"/>
                </p:cNvSpPr>
                <p:nvPr/>
              </p:nvSpPr>
              <p:spPr bwMode="gray">
                <a:xfrm>
                  <a:off x="336" y="1056"/>
                  <a:ext cx="376" cy="372"/>
                </a:xfrm>
                <a:prstGeom prst="ellipse">
                  <a:avLst/>
                </a:prstGeom>
                <a:solidFill>
                  <a:srgbClr val="000000"/>
                </a:solidFill>
                <a:ln w="38100" algn="ctr">
                  <a:noFill/>
                  <a:round/>
                  <a:headEnd/>
                  <a:tailEnd/>
                </a:ln>
                <a:effectLst/>
              </p:spPr>
              <p:txBody>
                <a:bodyPr anchor="ctr">
                  <a:spAutoFit/>
                </a:bodyPr>
                <a:lstStyle/>
                <a:p>
                  <a:endParaRPr lang="fr-FR" dirty="0"/>
                </a:p>
              </p:txBody>
            </p:sp>
            <p:grpSp>
              <p:nvGrpSpPr>
                <p:cNvPr id="84" name="Group 124"/>
                <p:cNvGrpSpPr>
                  <a:grpSpLocks/>
                </p:cNvGrpSpPr>
                <p:nvPr/>
              </p:nvGrpSpPr>
              <p:grpSpPr bwMode="auto">
                <a:xfrm>
                  <a:off x="336" y="1049"/>
                  <a:ext cx="364" cy="361"/>
                  <a:chOff x="4166" y="1706"/>
                  <a:chExt cx="1252" cy="1252"/>
                </a:xfrm>
              </p:grpSpPr>
              <p:sp>
                <p:nvSpPr>
                  <p:cNvPr id="85" name="Oval 125"/>
                  <p:cNvSpPr>
                    <a:spLocks noChangeArrowheads="1"/>
                  </p:cNvSpPr>
                  <p:nvPr/>
                </p:nvSpPr>
                <p:spPr bwMode="gray">
                  <a:xfrm>
                    <a:off x="4166" y="1706"/>
                    <a:ext cx="1252" cy="1252"/>
                  </a:xfrm>
                  <a:prstGeom prst="ellipse">
                    <a:avLst/>
                  </a:prstGeom>
                  <a:gradFill rotWithShape="1">
                    <a:gsLst>
                      <a:gs pos="0">
                        <a:srgbClr val="D6E1E2">
                          <a:gamma/>
                          <a:shade val="46275"/>
                          <a:invGamma/>
                        </a:srgbClr>
                      </a:gs>
                      <a:gs pos="100000">
                        <a:srgbClr val="D6E1E2"/>
                      </a:gs>
                    </a:gsLst>
                    <a:lin ang="5400000" scaled="1"/>
                  </a:gradFill>
                  <a:ln w="9525" algn="ctr">
                    <a:noFill/>
                    <a:round/>
                    <a:headEnd/>
                    <a:tailEnd/>
                  </a:ln>
                  <a:effectLst/>
                </p:spPr>
                <p:txBody>
                  <a:bodyPr vert="eaVert" wrap="none" anchor="ctr"/>
                  <a:lstStyle/>
                  <a:p>
                    <a:endParaRPr lang="fr-FR" dirty="0"/>
                  </a:p>
                </p:txBody>
              </p:sp>
              <p:sp>
                <p:nvSpPr>
                  <p:cNvPr id="86" name="Oval 126"/>
                  <p:cNvSpPr>
                    <a:spLocks noChangeArrowheads="1"/>
                  </p:cNvSpPr>
                  <p:nvPr/>
                </p:nvSpPr>
                <p:spPr bwMode="gray">
                  <a:xfrm>
                    <a:off x="4182" y="1713"/>
                    <a:ext cx="1222" cy="1221"/>
                  </a:xfrm>
                  <a:prstGeom prst="ellipse">
                    <a:avLst/>
                  </a:prstGeom>
                  <a:gradFill rotWithShape="1">
                    <a:gsLst>
                      <a:gs pos="0">
                        <a:srgbClr val="D6E1E2">
                          <a:alpha val="0"/>
                        </a:srgbClr>
                      </a:gs>
                      <a:gs pos="100000">
                        <a:srgbClr val="D6E1E2">
                          <a:gamma/>
                          <a:tint val="34902"/>
                          <a:invGamma/>
                        </a:srgbClr>
                      </a:gs>
                    </a:gsLst>
                    <a:lin ang="5400000" scaled="1"/>
                  </a:gradFill>
                  <a:ln w="9525" algn="ctr">
                    <a:noFill/>
                    <a:round/>
                    <a:headEnd/>
                    <a:tailEnd/>
                  </a:ln>
                  <a:effectLst/>
                </p:spPr>
                <p:txBody>
                  <a:bodyPr vert="eaVert" wrap="none" anchor="ctr"/>
                  <a:lstStyle/>
                  <a:p>
                    <a:endParaRPr lang="fr-FR" dirty="0"/>
                  </a:p>
                </p:txBody>
              </p:sp>
              <p:sp>
                <p:nvSpPr>
                  <p:cNvPr id="87" name="Oval 127"/>
                  <p:cNvSpPr>
                    <a:spLocks noChangeArrowheads="1"/>
                  </p:cNvSpPr>
                  <p:nvPr/>
                </p:nvSpPr>
                <p:spPr bwMode="gray">
                  <a:xfrm>
                    <a:off x="4195" y="1725"/>
                    <a:ext cx="1162" cy="1141"/>
                  </a:xfrm>
                  <a:prstGeom prst="ellipse">
                    <a:avLst/>
                  </a:prstGeom>
                  <a:gradFill rotWithShape="1">
                    <a:gsLst>
                      <a:gs pos="0">
                        <a:srgbClr val="D6E1E2">
                          <a:gamma/>
                          <a:shade val="79216"/>
                          <a:invGamma/>
                        </a:srgbClr>
                      </a:gs>
                      <a:gs pos="100000">
                        <a:srgbClr val="D6E1E2">
                          <a:alpha val="48000"/>
                        </a:srgbClr>
                      </a:gs>
                    </a:gsLst>
                    <a:lin ang="5400000" scaled="1"/>
                  </a:gradFill>
                  <a:ln w="9525" algn="ctr">
                    <a:noFill/>
                    <a:round/>
                    <a:headEnd/>
                    <a:tailEnd/>
                  </a:ln>
                  <a:effectLst/>
                </p:spPr>
                <p:txBody>
                  <a:bodyPr vert="eaVert" wrap="none" anchor="ctr"/>
                  <a:lstStyle/>
                  <a:p>
                    <a:endParaRPr lang="fr-FR" dirty="0"/>
                  </a:p>
                </p:txBody>
              </p:sp>
              <p:sp>
                <p:nvSpPr>
                  <p:cNvPr id="88" name="Oval 128"/>
                  <p:cNvSpPr>
                    <a:spLocks noChangeArrowheads="1"/>
                  </p:cNvSpPr>
                  <p:nvPr/>
                </p:nvSpPr>
                <p:spPr bwMode="gray">
                  <a:xfrm>
                    <a:off x="4263" y="1757"/>
                    <a:ext cx="1033" cy="926"/>
                  </a:xfrm>
                  <a:prstGeom prst="ellipse">
                    <a:avLst/>
                  </a:prstGeom>
                  <a:gradFill rotWithShape="1">
                    <a:gsLst>
                      <a:gs pos="0">
                        <a:srgbClr val="D6E1E2">
                          <a:gamma/>
                          <a:tint val="0"/>
                          <a:invGamma/>
                        </a:srgbClr>
                      </a:gs>
                      <a:gs pos="100000">
                        <a:srgbClr val="D6E1E2">
                          <a:alpha val="38000"/>
                        </a:srgbClr>
                      </a:gs>
                    </a:gsLst>
                    <a:lin ang="5400000" scaled="1"/>
                  </a:gradFill>
                  <a:ln w="9525" algn="ctr">
                    <a:noFill/>
                    <a:round/>
                    <a:headEnd/>
                    <a:tailEnd/>
                  </a:ln>
                  <a:effectLst/>
                </p:spPr>
                <p:txBody>
                  <a:bodyPr vert="eaVert" wrap="none" anchor="ctr"/>
                  <a:lstStyle/>
                  <a:p>
                    <a:endParaRPr lang="fr-FR" dirty="0"/>
                  </a:p>
                </p:txBody>
              </p:sp>
            </p:grpSp>
          </p:grpSp>
        </p:grpSp>
        <p:sp>
          <p:nvSpPr>
            <p:cNvPr id="80" name="Text Box 129"/>
            <p:cNvSpPr txBox="1">
              <a:spLocks noChangeArrowheads="1"/>
            </p:cNvSpPr>
            <p:nvPr/>
          </p:nvSpPr>
          <p:spPr bwMode="gray">
            <a:xfrm>
              <a:off x="1392" y="1269"/>
              <a:ext cx="214" cy="291"/>
            </a:xfrm>
            <a:prstGeom prst="rect">
              <a:avLst/>
            </a:prstGeom>
            <a:noFill/>
            <a:ln w="9525" algn="ctr">
              <a:noFill/>
              <a:miter lim="800000"/>
              <a:headEnd/>
              <a:tailEnd/>
            </a:ln>
            <a:effectLst/>
          </p:spPr>
          <p:txBody>
            <a:bodyPr wrap="none">
              <a:spAutoFit/>
            </a:bodyPr>
            <a:lstStyle/>
            <a:p>
              <a:pPr eaLnBrk="0" hangingPunct="0"/>
              <a:r>
                <a:rPr lang="en-US" sz="2400" b="1" dirty="0" smtClean="0"/>
                <a:t>5</a:t>
              </a:r>
              <a:endParaRPr lang="en-US" sz="2400" b="1" dirty="0"/>
            </a:p>
          </p:txBody>
        </p:sp>
      </p:grpSp>
      <p:sp>
        <p:nvSpPr>
          <p:cNvPr id="93" name="Line 65"/>
          <p:cNvSpPr>
            <a:spLocks noChangeShapeType="1"/>
          </p:cNvSpPr>
          <p:nvPr/>
        </p:nvSpPr>
        <p:spPr bwMode="auto">
          <a:xfrm>
            <a:off x="2051720" y="6453336"/>
            <a:ext cx="6264696" cy="0"/>
          </a:xfrm>
          <a:prstGeom prst="line">
            <a:avLst/>
          </a:prstGeom>
          <a:noFill/>
          <a:ln w="25400">
            <a:solidFill>
              <a:schemeClr val="bg1"/>
            </a:solidFill>
            <a:prstDash val="sysDot"/>
            <a:round/>
            <a:headEnd/>
            <a:tailEnd type="oval" w="med" len="med"/>
          </a:ln>
          <a:effectLst/>
        </p:spPr>
        <p:txBody>
          <a:bodyPr wrap="none" anchor="ctr"/>
          <a:lstStyle/>
          <a:p>
            <a:endParaRPr lang="fr-FR" dirty="0"/>
          </a:p>
        </p:txBody>
      </p:sp>
      <p:sp>
        <p:nvSpPr>
          <p:cNvPr id="94" name="Text Box 71"/>
          <p:cNvSpPr txBox="1">
            <a:spLocks noChangeArrowheads="1"/>
          </p:cNvSpPr>
          <p:nvPr/>
        </p:nvSpPr>
        <p:spPr bwMode="auto">
          <a:xfrm>
            <a:off x="2123728" y="5805265"/>
            <a:ext cx="6408712" cy="1200329"/>
          </a:xfrm>
          <a:prstGeom prst="rect">
            <a:avLst/>
          </a:prstGeom>
          <a:noFill/>
          <a:ln w="9525" algn="ctr">
            <a:noFill/>
            <a:miter lim="800000"/>
            <a:headEnd/>
            <a:tailEnd/>
          </a:ln>
          <a:effectLst/>
        </p:spPr>
        <p:txBody>
          <a:bodyPr wrap="square">
            <a:spAutoFit/>
          </a:bodyPr>
          <a:lstStyle/>
          <a:p>
            <a:endParaRPr lang="fr-FR" sz="2400" b="1" dirty="0" smtClean="0">
              <a:solidFill>
                <a:schemeClr val="lt1"/>
              </a:solidFill>
              <a:latin typeface="Times New Roman" pitchFamily="18" charset="0"/>
              <a:cs typeface="Times New Roman" pitchFamily="18" charset="0"/>
            </a:endParaRPr>
          </a:p>
          <a:p>
            <a:r>
              <a:rPr lang="fr-FR" sz="2400" b="1" dirty="0" smtClean="0">
                <a:solidFill>
                  <a:schemeClr val="lt1"/>
                </a:solidFill>
                <a:latin typeface="Times New Roman" pitchFamily="18" charset="0"/>
                <a:cs typeface="Times New Roman" pitchFamily="18" charset="0"/>
              </a:rPr>
              <a:t> </a:t>
            </a:r>
          </a:p>
          <a:p>
            <a:pPr lvl="0"/>
            <a:r>
              <a:rPr lang="fr-FR" sz="2400" b="1" dirty="0" smtClean="0">
                <a:solidFill>
                  <a:schemeClr val="lt1"/>
                </a:solidFill>
                <a:latin typeface="Times New Roman" pitchFamily="18" charset="0"/>
                <a:cs typeface="Times New Roman" pitchFamily="18" charset="0"/>
              </a:rPr>
              <a:t> </a:t>
            </a:r>
            <a:endParaRPr lang="fr-FR" sz="2400" b="1" dirty="0">
              <a:solidFill>
                <a:schemeClr val="lt1"/>
              </a:solidFill>
              <a:latin typeface="Times New Roman" pitchFamily="18" charset="0"/>
              <a:cs typeface="Times New Roman" pitchFamily="18" charset="0"/>
            </a:endParaRPr>
          </a:p>
        </p:txBody>
      </p:sp>
      <p:sp>
        <p:nvSpPr>
          <p:cNvPr id="95" name="Text Box 71"/>
          <p:cNvSpPr txBox="1">
            <a:spLocks noChangeArrowheads="1"/>
          </p:cNvSpPr>
          <p:nvPr/>
        </p:nvSpPr>
        <p:spPr bwMode="auto">
          <a:xfrm>
            <a:off x="2123728" y="5657671"/>
            <a:ext cx="6408712" cy="1200329"/>
          </a:xfrm>
          <a:prstGeom prst="rect">
            <a:avLst/>
          </a:prstGeom>
          <a:noFill/>
          <a:ln w="9525" algn="ctr">
            <a:noFill/>
            <a:miter lim="800000"/>
            <a:headEnd/>
            <a:tailEnd/>
          </a:ln>
          <a:effectLst/>
        </p:spPr>
        <p:txBody>
          <a:bodyPr wrap="square">
            <a:spAutoFit/>
          </a:bodyPr>
          <a:lstStyle/>
          <a:p>
            <a:endParaRPr lang="fr-FR" sz="2400" b="1" dirty="0" smtClean="0">
              <a:solidFill>
                <a:schemeClr val="bg1"/>
              </a:solidFill>
            </a:endParaRPr>
          </a:p>
          <a:p>
            <a:r>
              <a:rPr lang="fr-FR" sz="2400" b="1" dirty="0" smtClean="0">
                <a:solidFill>
                  <a:schemeClr val="bg1"/>
                </a:solidFill>
              </a:rPr>
              <a:t>Les décaissements</a:t>
            </a:r>
            <a:r>
              <a:rPr lang="fr-FR" sz="2400" b="1" dirty="0" smtClean="0"/>
              <a:t> </a:t>
            </a:r>
            <a:endParaRPr lang="fr-FR" sz="2400" b="1" dirty="0" smtClean="0">
              <a:latin typeface="Times New Roman" pitchFamily="18" charset="0"/>
              <a:cs typeface="Times New Roman" pitchFamily="18" charset="0"/>
            </a:endParaRPr>
          </a:p>
          <a:p>
            <a:pPr lvl="0"/>
            <a:r>
              <a:rPr lang="fr-FR" sz="2400" b="1" dirty="0" smtClean="0">
                <a:solidFill>
                  <a:schemeClr val="lt1"/>
                </a:solidFill>
                <a:latin typeface="Times New Roman" pitchFamily="18" charset="0"/>
                <a:cs typeface="Times New Roman" pitchFamily="18" charset="0"/>
              </a:rPr>
              <a:t> </a:t>
            </a:r>
            <a:endParaRPr lang="fr-FR" sz="2400" b="1" dirty="0">
              <a:solidFill>
                <a:schemeClr val="lt1"/>
              </a:solidFill>
              <a:latin typeface="Times New Roman" pitchFamily="18" charset="0"/>
              <a:cs typeface="Times New Roman" pitchFamily="18" charset="0"/>
            </a:endParaRPr>
          </a:p>
        </p:txBody>
      </p:sp>
    </p:spTree>
  </p:cSld>
  <p:clrMapOvr>
    <a:masterClrMapping/>
  </p:clrMapOvr>
  <p:transition advClick="0">
    <p:wedge/>
    <p:sndAc>
      <p:stSnd>
        <p:snd r:embed="rId3"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1100"/>
                                  </p:stCondLst>
                                  <p:childTnLst>
                                    <p:set>
                                      <p:cBhvr>
                                        <p:cTn id="6" dur="1" fill="hold">
                                          <p:stCondLst>
                                            <p:cond delay="0"/>
                                          </p:stCondLst>
                                        </p:cTn>
                                        <p:tgtEl>
                                          <p:spTgt spid="43"/>
                                        </p:tgtEl>
                                        <p:attrNameLst>
                                          <p:attrName>style.visibility</p:attrName>
                                        </p:attrNameLst>
                                      </p:cBhvr>
                                      <p:to>
                                        <p:strVal val="visible"/>
                                      </p:to>
                                    </p:set>
                                    <p:anim calcmode="lin" valueType="num">
                                      <p:cBhvr additive="base">
                                        <p:cTn id="7" dur="500" fill="hold"/>
                                        <p:tgtEl>
                                          <p:spTgt spid="43"/>
                                        </p:tgtEl>
                                        <p:attrNameLst>
                                          <p:attrName>ppt_x</p:attrName>
                                        </p:attrNameLst>
                                      </p:cBhvr>
                                      <p:tavLst>
                                        <p:tav tm="0">
                                          <p:val>
                                            <p:strVal val="#ppt_x"/>
                                          </p:val>
                                        </p:tav>
                                        <p:tav tm="100000">
                                          <p:val>
                                            <p:strVal val="#ppt_x"/>
                                          </p:val>
                                        </p:tav>
                                      </p:tavLst>
                                    </p:anim>
                                    <p:anim calcmode="lin" valueType="num">
                                      <p:cBhvr additive="base">
                                        <p:cTn id="8" dur="500" fill="hold"/>
                                        <p:tgtEl>
                                          <p:spTgt spid="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18"/>
                                        </p:tgtEl>
                                        <p:attrNameLst>
                                          <p:attrName>style.visibility</p:attrName>
                                        </p:attrNameLst>
                                      </p:cBhvr>
                                      <p:to>
                                        <p:strVal val="visible"/>
                                      </p:to>
                                    </p:set>
                                    <p:animEffect transition="in" filter="fade">
                                      <p:cBhvr>
                                        <p:cTn id="13" dur="2000"/>
                                        <p:tgtEl>
                                          <p:spTgt spid="11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8">
                                            <p:txEl>
                                              <p:pRg st="0" end="0"/>
                                            </p:txEl>
                                          </p:spTgt>
                                        </p:tgtEl>
                                        <p:attrNameLst>
                                          <p:attrName>style.visibility</p:attrName>
                                        </p:attrNameLst>
                                      </p:cBhvr>
                                      <p:to>
                                        <p:strVal val="visible"/>
                                      </p:to>
                                    </p:set>
                                    <p:animEffect transition="in" filter="fade">
                                      <p:cBhvr>
                                        <p:cTn id="18" dur="2000"/>
                                        <p:tgtEl>
                                          <p:spTgt spid="12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20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19"/>
                                        </p:tgtEl>
                                        <p:attrNameLst>
                                          <p:attrName>style.visibility</p:attrName>
                                        </p:attrNameLst>
                                      </p:cBhvr>
                                      <p:to>
                                        <p:strVal val="visible"/>
                                      </p:to>
                                    </p:set>
                                    <p:animEffect transition="in" filter="fade">
                                      <p:cBhvr>
                                        <p:cTn id="28" dur="2000"/>
                                        <p:tgtEl>
                                          <p:spTgt spid="11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30">
                                            <p:txEl>
                                              <p:pRg st="0" end="0"/>
                                            </p:txEl>
                                          </p:spTgt>
                                        </p:tgtEl>
                                        <p:attrNameLst>
                                          <p:attrName>style.visibility</p:attrName>
                                        </p:attrNameLst>
                                      </p:cBhvr>
                                      <p:to>
                                        <p:strVal val="visible"/>
                                      </p:to>
                                    </p:set>
                                    <p:animEffect transition="in" filter="fade">
                                      <p:cBhvr>
                                        <p:cTn id="33" dur="2000"/>
                                        <p:tgtEl>
                                          <p:spTgt spid="130">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20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20"/>
                                        </p:tgtEl>
                                        <p:attrNameLst>
                                          <p:attrName>style.visibility</p:attrName>
                                        </p:attrNameLst>
                                      </p:cBhvr>
                                      <p:to>
                                        <p:strVal val="visible"/>
                                      </p:to>
                                    </p:set>
                                    <p:animEffect transition="in" filter="fade">
                                      <p:cBhvr>
                                        <p:cTn id="43" dur="2000"/>
                                        <p:tgtEl>
                                          <p:spTgt spid="120"/>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26">
                                            <p:txEl>
                                              <p:pRg st="1" end="1"/>
                                            </p:txEl>
                                          </p:spTgt>
                                        </p:tgtEl>
                                        <p:attrNameLst>
                                          <p:attrName>style.visibility</p:attrName>
                                        </p:attrNameLst>
                                      </p:cBhvr>
                                      <p:to>
                                        <p:strVal val="visible"/>
                                      </p:to>
                                    </p:set>
                                    <p:animEffect transition="in" filter="fade">
                                      <p:cBhvr>
                                        <p:cTn id="48" dur="2000"/>
                                        <p:tgtEl>
                                          <p:spTgt spid="126">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126">
                                            <p:txEl>
                                              <p:pRg st="2" end="2"/>
                                            </p:txEl>
                                          </p:spTgt>
                                        </p:tgtEl>
                                        <p:attrNameLst>
                                          <p:attrName>style.visibility</p:attrName>
                                        </p:attrNameLst>
                                      </p:cBhvr>
                                      <p:to>
                                        <p:strVal val="visible"/>
                                      </p:to>
                                    </p:set>
                                    <p:animEffect transition="in" filter="fade">
                                      <p:cBhvr>
                                        <p:cTn id="53" dur="2000"/>
                                        <p:tgtEl>
                                          <p:spTgt spid="126">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58">
                                            <p:txEl>
                                              <p:pRg st="0" end="0"/>
                                            </p:txEl>
                                          </p:spTgt>
                                        </p:tgtEl>
                                        <p:attrNameLst>
                                          <p:attrName>style.visibility</p:attrName>
                                        </p:attrNameLst>
                                      </p:cBhvr>
                                      <p:to>
                                        <p:strVal val="visible"/>
                                      </p:to>
                                    </p:set>
                                    <p:animEffect transition="in" filter="fade">
                                      <p:cBhvr>
                                        <p:cTn id="58" dur="2000"/>
                                        <p:tgtEl>
                                          <p:spTgt spid="58">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58">
                                            <p:txEl>
                                              <p:pRg st="1" end="1"/>
                                            </p:txEl>
                                          </p:spTgt>
                                        </p:tgtEl>
                                        <p:attrNameLst>
                                          <p:attrName>style.visibility</p:attrName>
                                        </p:attrNameLst>
                                      </p:cBhvr>
                                      <p:to>
                                        <p:strVal val="visible"/>
                                      </p:to>
                                    </p:set>
                                    <p:animEffect transition="in" filter="fade">
                                      <p:cBhvr>
                                        <p:cTn id="63" dur="2000"/>
                                        <p:tgtEl>
                                          <p:spTgt spid="58">
                                            <p:txEl>
                                              <p:pRg st="1" end="1"/>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59"/>
                                        </p:tgtEl>
                                        <p:attrNameLst>
                                          <p:attrName>style.visibility</p:attrName>
                                        </p:attrNameLst>
                                      </p:cBhvr>
                                      <p:to>
                                        <p:strVal val="visible"/>
                                      </p:to>
                                    </p:set>
                                    <p:animEffect transition="in" filter="fade">
                                      <p:cBhvr>
                                        <p:cTn id="68" dur="2000"/>
                                        <p:tgtEl>
                                          <p:spTgt spid="59"/>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74"/>
                                        </p:tgtEl>
                                        <p:attrNameLst>
                                          <p:attrName>style.visibility</p:attrName>
                                        </p:attrNameLst>
                                      </p:cBhvr>
                                      <p:to>
                                        <p:strVal val="visible"/>
                                      </p:to>
                                    </p:set>
                                    <p:animEffect transition="in" filter="fade">
                                      <p:cBhvr>
                                        <p:cTn id="73" dur="2000"/>
                                        <p:tgtEl>
                                          <p:spTgt spid="74"/>
                                        </p:tgtEl>
                                      </p:cBhvr>
                                    </p:animEffect>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75">
                                            <p:txEl>
                                              <p:pRg st="0" end="0"/>
                                            </p:txEl>
                                          </p:spTgt>
                                        </p:tgtEl>
                                        <p:attrNameLst>
                                          <p:attrName>style.visibility</p:attrName>
                                        </p:attrNameLst>
                                      </p:cBhvr>
                                      <p:to>
                                        <p:strVal val="visible"/>
                                      </p:to>
                                    </p:set>
                                    <p:animEffect transition="in" filter="fade">
                                      <p:cBhvr>
                                        <p:cTn id="78" dur="2000"/>
                                        <p:tgtEl>
                                          <p:spTgt spid="75">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77">
                                            <p:txEl>
                                              <p:pRg st="0" end="0"/>
                                            </p:txEl>
                                          </p:spTgt>
                                        </p:tgtEl>
                                        <p:attrNameLst>
                                          <p:attrName>style.visibility</p:attrName>
                                        </p:attrNameLst>
                                      </p:cBhvr>
                                      <p:to>
                                        <p:strVal val="visible"/>
                                      </p:to>
                                    </p:set>
                                    <p:animEffect transition="in" filter="fade">
                                      <p:cBhvr>
                                        <p:cTn id="83" dur="2000"/>
                                        <p:tgtEl>
                                          <p:spTgt spid="77">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77">
                                            <p:txEl>
                                              <p:pRg st="1" end="1"/>
                                            </p:txEl>
                                          </p:spTgt>
                                        </p:tgtEl>
                                        <p:attrNameLst>
                                          <p:attrName>style.visibility</p:attrName>
                                        </p:attrNameLst>
                                      </p:cBhvr>
                                      <p:to>
                                        <p:strVal val="visible"/>
                                      </p:to>
                                    </p:set>
                                    <p:animEffect transition="in" filter="fade">
                                      <p:cBhvr>
                                        <p:cTn id="88" dur="2000"/>
                                        <p:tgtEl>
                                          <p:spTgt spid="77">
                                            <p:txEl>
                                              <p:pRg st="1" end="1"/>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78"/>
                                        </p:tgtEl>
                                        <p:attrNameLst>
                                          <p:attrName>style.visibility</p:attrName>
                                        </p:attrNameLst>
                                      </p:cBhvr>
                                      <p:to>
                                        <p:strVal val="visible"/>
                                      </p:to>
                                    </p:set>
                                    <p:animEffect transition="in" filter="fade">
                                      <p:cBhvr>
                                        <p:cTn id="93" dur="2000"/>
                                        <p:tgtEl>
                                          <p:spTgt spid="78"/>
                                        </p:tgtEl>
                                      </p:cBhvr>
                                    </p:animEffect>
                                  </p:childTnLst>
                                </p:cTn>
                              </p:par>
                            </p:childTnLst>
                          </p:cTn>
                        </p:par>
                      </p:childTnLst>
                    </p:cTn>
                  </p:par>
                  <p:par>
                    <p:cTn id="94" fill="hold">
                      <p:stCondLst>
                        <p:cond delay="indefinite"/>
                      </p:stCondLst>
                      <p:childTnLst>
                        <p:par>
                          <p:cTn id="95" fill="hold">
                            <p:stCondLst>
                              <p:cond delay="0"/>
                            </p:stCondLst>
                            <p:childTnLst>
                              <p:par>
                                <p:cTn id="96" presetID="10" presetClass="entr" presetSubtype="0" fill="hold" grpId="0" nodeType="clickEffect">
                                  <p:stCondLst>
                                    <p:cond delay="0"/>
                                  </p:stCondLst>
                                  <p:childTnLst>
                                    <p:set>
                                      <p:cBhvr>
                                        <p:cTn id="97" dur="1" fill="hold">
                                          <p:stCondLst>
                                            <p:cond delay="0"/>
                                          </p:stCondLst>
                                        </p:cTn>
                                        <p:tgtEl>
                                          <p:spTgt spid="93"/>
                                        </p:tgtEl>
                                        <p:attrNameLst>
                                          <p:attrName>style.visibility</p:attrName>
                                        </p:attrNameLst>
                                      </p:cBhvr>
                                      <p:to>
                                        <p:strVal val="visible"/>
                                      </p:to>
                                    </p:set>
                                    <p:animEffect transition="in" filter="fade">
                                      <p:cBhvr>
                                        <p:cTn id="98" dur="2000"/>
                                        <p:tgtEl>
                                          <p:spTgt spid="93"/>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94">
                                            <p:txEl>
                                              <p:pRg st="1" end="1"/>
                                            </p:txEl>
                                          </p:spTgt>
                                        </p:tgtEl>
                                        <p:attrNameLst>
                                          <p:attrName>style.visibility</p:attrName>
                                        </p:attrNameLst>
                                      </p:cBhvr>
                                      <p:to>
                                        <p:strVal val="visible"/>
                                      </p:to>
                                    </p:set>
                                    <p:animEffect transition="in" filter="fade">
                                      <p:cBhvr>
                                        <p:cTn id="103" dur="2000"/>
                                        <p:tgtEl>
                                          <p:spTgt spid="94">
                                            <p:txEl>
                                              <p:pRg st="1" end="1"/>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94">
                                            <p:txEl>
                                              <p:pRg st="2" end="2"/>
                                            </p:txEl>
                                          </p:spTgt>
                                        </p:tgtEl>
                                        <p:attrNameLst>
                                          <p:attrName>style.visibility</p:attrName>
                                        </p:attrNameLst>
                                      </p:cBhvr>
                                      <p:to>
                                        <p:strVal val="visible"/>
                                      </p:to>
                                    </p:set>
                                    <p:animEffect transition="in" filter="fade">
                                      <p:cBhvr>
                                        <p:cTn id="108" dur="2000"/>
                                        <p:tgtEl>
                                          <p:spTgt spid="94">
                                            <p:txEl>
                                              <p:pRg st="2" end="2"/>
                                            </p:txEl>
                                          </p:spTgt>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95">
                                            <p:txEl>
                                              <p:pRg st="1" end="1"/>
                                            </p:txEl>
                                          </p:spTgt>
                                        </p:tgtEl>
                                        <p:attrNameLst>
                                          <p:attrName>style.visibility</p:attrName>
                                        </p:attrNameLst>
                                      </p:cBhvr>
                                      <p:to>
                                        <p:strVal val="visible"/>
                                      </p:to>
                                    </p:set>
                                    <p:animEffect transition="in" filter="fade">
                                      <p:cBhvr>
                                        <p:cTn id="113" dur="2000"/>
                                        <p:tgtEl>
                                          <p:spTgt spid="95">
                                            <p:txEl>
                                              <p:pRg st="1" end="1"/>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95">
                                            <p:txEl>
                                              <p:pRg st="2" end="2"/>
                                            </p:txEl>
                                          </p:spTgt>
                                        </p:tgtEl>
                                        <p:attrNameLst>
                                          <p:attrName>style.visibility</p:attrName>
                                        </p:attrNameLst>
                                      </p:cBhvr>
                                      <p:to>
                                        <p:strVal val="visible"/>
                                      </p:to>
                                    </p:set>
                                    <p:animEffect transition="in" filter="fade">
                                      <p:cBhvr>
                                        <p:cTn id="118" dur="2000"/>
                                        <p:tgtEl>
                                          <p:spTgt spid="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animBg="1"/>
      <p:bldP spid="119" grpId="0" animBg="1"/>
      <p:bldP spid="120" grpId="0" animBg="1"/>
      <p:bldP spid="128" grpId="0" uiExpand="1" build="p"/>
      <p:bldP spid="130" grpId="0" build="p"/>
      <p:bldP spid="126" grpId="0" uiExpand="1" build="p"/>
      <p:bldP spid="58" grpId="0" build="p"/>
      <p:bldP spid="74" grpId="0" animBg="1"/>
      <p:bldP spid="75" grpId="0" build="p"/>
      <p:bldP spid="77" grpId="0" build="p"/>
      <p:bldP spid="93" grpId="0" animBg="1"/>
      <p:bldP spid="94" grpId="0" build="p"/>
      <p:bldP spid="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a:xfrm>
            <a:off x="0" y="1124744"/>
            <a:ext cx="9144000" cy="2520280"/>
          </a:xfrm>
          <a:prstGeom prst="rect">
            <a:avLst/>
          </a:prstGeom>
        </p:spPr>
        <p:txBody>
          <a:bodyPr vert="horz" lIns="91440" tIns="45720" rIns="91440" bIns="45720" rtlCol="0">
            <a:noAutofit/>
          </a:bodyPr>
          <a:lstStyle/>
          <a:p>
            <a:pPr marL="72000" algn="just"/>
            <a:endParaRPr kumimoji="0" lang="en-US" sz="25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Rectangle 3"/>
          <p:cNvSpPr txBox="1">
            <a:spLocks noChangeArrowheads="1"/>
          </p:cNvSpPr>
          <p:nvPr/>
        </p:nvSpPr>
        <p:spPr>
          <a:xfrm>
            <a:off x="0" y="3717032"/>
            <a:ext cx="9144000" cy="2952328"/>
          </a:xfrm>
          <a:prstGeom prst="rect">
            <a:avLst/>
          </a:prstGeom>
        </p:spPr>
        <p:txBody>
          <a:bodyPr vert="horz" lIns="91440" tIns="45720" rIns="91440" bIns="45720" rtlCol="0">
            <a:noAutofit/>
          </a:bodyPr>
          <a:lstStyle/>
          <a:p>
            <a:pPr lvl="0" algn="ctr">
              <a:spcBef>
                <a:spcPct val="20000"/>
              </a:spcBef>
              <a:defRPr/>
            </a:pPr>
            <a:endParaRPr kumimoji="0" lang="en-US" sz="25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9" name="Ellipse 8"/>
          <p:cNvSpPr/>
          <p:nvPr/>
        </p:nvSpPr>
        <p:spPr>
          <a:xfrm>
            <a:off x="0" y="0"/>
            <a:ext cx="9144000" cy="720080"/>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3000" b="1" dirty="0" smtClean="0"/>
              <a:t>Introduction </a:t>
            </a:r>
            <a:endParaRPr lang="fr-FR" sz="3000" dirty="0">
              <a:solidFill>
                <a:schemeClr val="tx1"/>
              </a:solidFill>
              <a:latin typeface="Times New Roman" pitchFamily="18" charset="0"/>
              <a:cs typeface="Times New Roman" pitchFamily="18" charset="0"/>
            </a:endParaRPr>
          </a:p>
        </p:txBody>
      </p:sp>
      <p:sp>
        <p:nvSpPr>
          <p:cNvPr id="10" name="Rectangle 9"/>
          <p:cNvSpPr/>
          <p:nvPr/>
        </p:nvSpPr>
        <p:spPr>
          <a:xfrm>
            <a:off x="0" y="836712"/>
            <a:ext cx="9144000" cy="26642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fr-FR" sz="2000" dirty="0" smtClean="0"/>
              <a:t>Le suivi financier  d’un projet consiste à collecter et consolider les données financières dans le but de fournir aux gestionnaires et aux différentes parties prenantes du projet, des éléments sur </a:t>
            </a:r>
            <a:r>
              <a:rPr lang="fr-FR" sz="2000" b="1" dirty="0" smtClean="0">
                <a:solidFill>
                  <a:srgbClr val="FF0000"/>
                </a:solidFill>
              </a:rPr>
              <a:t>l'utilisation des fonds alloués</a:t>
            </a:r>
            <a:r>
              <a:rPr lang="fr-FR" sz="2000" dirty="0" smtClean="0"/>
              <a:t> et </a:t>
            </a:r>
            <a:r>
              <a:rPr lang="fr-FR" sz="2000" b="1" dirty="0" smtClean="0">
                <a:solidFill>
                  <a:srgbClr val="FF0000"/>
                </a:solidFill>
              </a:rPr>
              <a:t>les objectifs atteints</a:t>
            </a:r>
            <a:r>
              <a:rPr lang="fr-FR" sz="2000" dirty="0" smtClean="0"/>
              <a:t>. Il cerne à la fois les aspects </a:t>
            </a:r>
            <a:r>
              <a:rPr lang="fr-FR" sz="2000" b="1" dirty="0" smtClean="0">
                <a:solidFill>
                  <a:srgbClr val="FF0000"/>
                </a:solidFill>
              </a:rPr>
              <a:t>comptables</a:t>
            </a:r>
            <a:r>
              <a:rPr lang="fr-FR" sz="2000" dirty="0" smtClean="0"/>
              <a:t> (comptes) et </a:t>
            </a:r>
            <a:r>
              <a:rPr lang="fr-FR" sz="2000" b="1" dirty="0" smtClean="0">
                <a:solidFill>
                  <a:srgbClr val="FF0000"/>
                </a:solidFill>
              </a:rPr>
              <a:t>opérationnels</a:t>
            </a:r>
            <a:r>
              <a:rPr lang="fr-FR" sz="2000" dirty="0" smtClean="0"/>
              <a:t> (activités) et par conséquent, normalise le facteur coût/efficacité. Ainsi donc le suivi financier est une fonction essentielle de la gestion du projet.</a:t>
            </a:r>
          </a:p>
          <a:p>
            <a:pPr algn="just"/>
            <a:r>
              <a:rPr lang="fr-FR" sz="2000" dirty="0" smtClean="0"/>
              <a:t>Le suivi financier permet de s'assurer que, tout en faisant son chemin vers les objectifs quantitatifs et qualitatifs escomptés : </a:t>
            </a:r>
          </a:p>
        </p:txBody>
      </p:sp>
      <p:sp>
        <p:nvSpPr>
          <p:cNvPr id="11" name="Rectangle 10"/>
          <p:cNvSpPr/>
          <p:nvPr/>
        </p:nvSpPr>
        <p:spPr>
          <a:xfrm>
            <a:off x="323528" y="3573016"/>
            <a:ext cx="3888432" cy="100811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dirty="0" smtClean="0">
                <a:solidFill>
                  <a:srgbClr val="C00000"/>
                </a:solidFill>
              </a:rPr>
              <a:t>l'exécution du projet respecte les limites du budget prévu</a:t>
            </a:r>
            <a:endParaRPr lang="fr-FR" sz="2000" dirty="0">
              <a:solidFill>
                <a:srgbClr val="C00000"/>
              </a:solidFill>
            </a:endParaRPr>
          </a:p>
        </p:txBody>
      </p:sp>
      <p:sp>
        <p:nvSpPr>
          <p:cNvPr id="12" name="Rectangle 11"/>
          <p:cNvSpPr/>
          <p:nvPr/>
        </p:nvSpPr>
        <p:spPr>
          <a:xfrm>
            <a:off x="0" y="4653136"/>
            <a:ext cx="9144000" cy="220486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r>
              <a:rPr lang="fr-FR" sz="2000" dirty="0" smtClean="0"/>
              <a:t>Une bonne comptabilité du projet doit établir la concordance comptable entre tous les décaissements, leurs opérations et leurs enregistrements. Elle doit assurer la tenue et le suivi du Journal Comptable, incluant </a:t>
            </a:r>
            <a:r>
              <a:rPr lang="fr-FR" sz="2000" b="1" dirty="0" smtClean="0">
                <a:solidFill>
                  <a:srgbClr val="FF0000"/>
                </a:solidFill>
              </a:rPr>
              <a:t>le contrôle des dépenses</a:t>
            </a:r>
            <a:r>
              <a:rPr lang="fr-FR" sz="2000" dirty="0" smtClean="0"/>
              <a:t>, du solde du journal et du budget. Elle doit alors garantir  que:</a:t>
            </a:r>
          </a:p>
          <a:p>
            <a:pPr algn="just">
              <a:buFont typeface="Arial" charset="0"/>
              <a:buChar char="•"/>
            </a:pPr>
            <a:r>
              <a:rPr lang="fr-FR" sz="2000" dirty="0" smtClean="0"/>
              <a:t>Toutes les opérations ont fait l'objet d'un enregistrement;</a:t>
            </a:r>
          </a:p>
          <a:p>
            <a:pPr algn="just">
              <a:buFont typeface="Arial" charset="0"/>
              <a:buChar char="•"/>
            </a:pPr>
            <a:r>
              <a:rPr lang="fr-FR" sz="2000" dirty="0" smtClean="0"/>
              <a:t> Tout enregistrement est justifié par une opération;</a:t>
            </a:r>
          </a:p>
          <a:p>
            <a:pPr algn="just"/>
            <a:endParaRPr lang="fr-FR" sz="2000" dirty="0"/>
          </a:p>
        </p:txBody>
      </p:sp>
      <p:sp>
        <p:nvSpPr>
          <p:cNvPr id="13" name="Rectangle 12"/>
          <p:cNvSpPr/>
          <p:nvPr/>
        </p:nvSpPr>
        <p:spPr>
          <a:xfrm>
            <a:off x="4860032" y="3573016"/>
            <a:ext cx="4068960" cy="100811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r>
              <a:rPr lang="fr-FR" sz="2000" dirty="0" smtClean="0">
                <a:solidFill>
                  <a:srgbClr val="C00000"/>
                </a:solidFill>
              </a:rPr>
              <a:t>les modalités de décaissement prévues dans les accords avec les bailleurs.</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0" fill="hold"/>
                                        <p:tgtEl>
                                          <p:spTgt spid="11"/>
                                        </p:tgtEl>
                                        <p:attrNameLst>
                                          <p:attrName>ppt_x</p:attrName>
                                        </p:attrNameLst>
                                      </p:cBhvr>
                                      <p:tavLst>
                                        <p:tav tm="0">
                                          <p:val>
                                            <p:strVal val="#ppt_x"/>
                                          </p:val>
                                        </p:tav>
                                        <p:tav tm="100000">
                                          <p:val>
                                            <p:strVal val="#ppt_x"/>
                                          </p:val>
                                        </p:tav>
                                      </p:tavLst>
                                    </p:anim>
                                    <p:anim calcmode="lin" valueType="num">
                                      <p:cBhvr additive="base">
                                        <p:cTn id="20"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0" fill="hold"/>
                                        <p:tgtEl>
                                          <p:spTgt spid="13"/>
                                        </p:tgtEl>
                                        <p:attrNameLst>
                                          <p:attrName>ppt_x</p:attrName>
                                        </p:attrNameLst>
                                      </p:cBhvr>
                                      <p:tavLst>
                                        <p:tav tm="0">
                                          <p:val>
                                            <p:strVal val="#ppt_x"/>
                                          </p:val>
                                        </p:tav>
                                        <p:tav tm="100000">
                                          <p:val>
                                            <p:strVal val="#ppt_x"/>
                                          </p:val>
                                        </p:tav>
                                      </p:tavLst>
                                    </p:anim>
                                    <p:anim calcmode="lin" valueType="num">
                                      <p:cBhvr additive="base">
                                        <p:cTn id="26" dur="5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0" fill="hold"/>
                                        <p:tgtEl>
                                          <p:spTgt spid="12"/>
                                        </p:tgtEl>
                                        <p:attrNameLst>
                                          <p:attrName>ppt_x</p:attrName>
                                        </p:attrNameLst>
                                      </p:cBhvr>
                                      <p:tavLst>
                                        <p:tav tm="0">
                                          <p:val>
                                            <p:strVal val="#ppt_x"/>
                                          </p:val>
                                        </p:tav>
                                        <p:tav tm="100000">
                                          <p:val>
                                            <p:strVal val="#ppt_x"/>
                                          </p:val>
                                        </p:tav>
                                      </p:tavLst>
                                    </p:anim>
                                    <p:anim calcmode="lin" valueType="num">
                                      <p:cBhvr additive="base">
                                        <p:cTn id="32" dur="5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animBg="1"/>
      <p:bldP spid="10" grpId="0" animBg="1"/>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95536" y="908720"/>
            <a:ext cx="8424936" cy="158417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fr-FR" sz="2400" dirty="0" smtClean="0"/>
          </a:p>
          <a:p>
            <a:pPr algn="just"/>
            <a:r>
              <a:rPr lang="fr-FR" sz="2000" b="1" dirty="0" smtClean="0"/>
              <a:t>L'ouverture du compte spécial</a:t>
            </a:r>
            <a:endParaRPr lang="fr-FR" sz="2000" dirty="0" smtClean="0"/>
          </a:p>
          <a:p>
            <a:pPr algn="just"/>
            <a:r>
              <a:rPr lang="fr-FR" sz="2000" dirty="0" smtClean="0"/>
              <a:t>Le compte spécial est généralement ouvert par l'emprunteur dans une banque commerciale. L'institution choisie doit être capable d'exécuter des opérations en monnaie locale et en devises, d'ouvrir des lettres de crédit.</a:t>
            </a:r>
          </a:p>
          <a:p>
            <a:pPr algn="just"/>
            <a:endParaRPr lang="fr-FR" sz="2000" dirty="0"/>
          </a:p>
        </p:txBody>
      </p:sp>
      <p:sp>
        <p:nvSpPr>
          <p:cNvPr id="17" name="Rectangle à coins arrondis 16"/>
          <p:cNvSpPr/>
          <p:nvPr/>
        </p:nvSpPr>
        <p:spPr>
          <a:xfrm>
            <a:off x="0" y="2636912"/>
            <a:ext cx="4499992" cy="42210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endParaRPr lang="fr-FR" sz="2000" b="1" dirty="0" smtClean="0"/>
          </a:p>
          <a:p>
            <a:pPr algn="just"/>
            <a:r>
              <a:rPr lang="fr-FR" sz="2000" b="1" dirty="0" smtClean="0"/>
              <a:t>Gestion du compte spécial </a:t>
            </a:r>
          </a:p>
          <a:p>
            <a:pPr algn="just"/>
            <a:r>
              <a:rPr lang="fr-FR" sz="2000" dirty="0" smtClean="0"/>
              <a:t>L'Emprunteur doit désigner les personnes habilitées à signer les demandes de retrait de fonds et fournir à la Banque des spécimens légalisés de la signature de chacune d'elles.</a:t>
            </a:r>
          </a:p>
          <a:p>
            <a:pPr algn="just">
              <a:buFont typeface="Arial" charset="0"/>
              <a:buChar char="•"/>
            </a:pPr>
            <a:r>
              <a:rPr lang="fr-FR" sz="2000" dirty="0" smtClean="0"/>
              <a:t>Les règlements doivent être appuyés par des pièces justificatives;</a:t>
            </a:r>
          </a:p>
          <a:p>
            <a:pPr algn="just">
              <a:buFont typeface="Arial" charset="0"/>
              <a:buChar char="•"/>
            </a:pPr>
            <a:r>
              <a:rPr lang="fr-FR" sz="2000" dirty="0" smtClean="0"/>
              <a:t> Les entrées de fond doivent être appuyées par des pièces justificatives et faites par l’organisme donateur </a:t>
            </a:r>
          </a:p>
          <a:p>
            <a:pPr algn="just">
              <a:buFont typeface="Arial" charset="0"/>
              <a:buChar char="•"/>
            </a:pPr>
            <a:endParaRPr lang="fr-FR" sz="2000" dirty="0" smtClean="0"/>
          </a:p>
          <a:p>
            <a:pPr algn="just"/>
            <a:r>
              <a:rPr lang="fr-FR" sz="2000" dirty="0" smtClean="0"/>
              <a:t> </a:t>
            </a:r>
            <a:endParaRPr lang="fr-FR" sz="2000" dirty="0"/>
          </a:p>
        </p:txBody>
      </p:sp>
      <p:sp>
        <p:nvSpPr>
          <p:cNvPr id="18" name="Rectangle à coins arrondis 17"/>
          <p:cNvSpPr/>
          <p:nvPr/>
        </p:nvSpPr>
        <p:spPr>
          <a:xfrm>
            <a:off x="4860032" y="2924944"/>
            <a:ext cx="4283968" cy="39330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fr-FR" sz="2000" b="1" dirty="0" smtClean="0"/>
              <a:t>Clôture du compte spécial</a:t>
            </a:r>
            <a:endParaRPr lang="fr-FR" sz="2000" dirty="0" smtClean="0"/>
          </a:p>
          <a:p>
            <a:pPr algn="just"/>
            <a:r>
              <a:rPr lang="fr-FR" sz="2000" dirty="0" smtClean="0"/>
              <a:t>Le compte spécial devrait être clos après la clôture du projet. Un relevé bancaire montrant que le solde du Compte a été ramené à zéro (0) et que le Compte a été clos doit être joint aux pièces accompagnant la dernière demande des dépenses admissibles.</a:t>
            </a:r>
            <a:endParaRPr lang="fr-FR" sz="2000" dirty="0"/>
          </a:p>
        </p:txBody>
      </p:sp>
      <p:sp>
        <p:nvSpPr>
          <p:cNvPr id="6" name="Ellipse 5"/>
          <p:cNvSpPr/>
          <p:nvPr/>
        </p:nvSpPr>
        <p:spPr>
          <a:xfrm>
            <a:off x="0" y="0"/>
            <a:ext cx="9144000" cy="720080"/>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3000" b="1" dirty="0" smtClean="0"/>
              <a:t>Gestion du compte spécial </a:t>
            </a:r>
            <a:endParaRPr lang="fr-FR" sz="3000" dirty="0">
              <a:solidFill>
                <a:schemeClr val="tx1"/>
              </a:solidFill>
              <a:latin typeface="Times New Roman" pitchFamily="18" charset="0"/>
              <a:cs typeface="Times New Roman" pitchFamily="18" charset="0"/>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0" fill="hold"/>
                                        <p:tgtEl>
                                          <p:spTgt spid="17"/>
                                        </p:tgtEl>
                                        <p:attrNameLst>
                                          <p:attrName>ppt_x</p:attrName>
                                        </p:attrNameLst>
                                      </p:cBhvr>
                                      <p:tavLst>
                                        <p:tav tm="0">
                                          <p:val>
                                            <p:strVal val="#ppt_x"/>
                                          </p:val>
                                        </p:tav>
                                        <p:tav tm="100000">
                                          <p:val>
                                            <p:strVal val="#ppt_x"/>
                                          </p:val>
                                        </p:tav>
                                      </p:tavLst>
                                    </p:anim>
                                    <p:anim calcmode="lin" valueType="num">
                                      <p:cBhvr additive="base">
                                        <p:cTn id="14" dur="5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0" fill="hold"/>
                                        <p:tgtEl>
                                          <p:spTgt spid="18"/>
                                        </p:tgtEl>
                                        <p:attrNameLst>
                                          <p:attrName>ppt_x</p:attrName>
                                        </p:attrNameLst>
                                      </p:cBhvr>
                                      <p:tavLst>
                                        <p:tav tm="0">
                                          <p:val>
                                            <p:strVal val="#ppt_x"/>
                                          </p:val>
                                        </p:tav>
                                        <p:tav tm="100000">
                                          <p:val>
                                            <p:strVal val="#ppt_x"/>
                                          </p:val>
                                        </p:tav>
                                      </p:tavLst>
                                    </p:anim>
                                    <p:anim calcmode="lin" valueType="num">
                                      <p:cBhvr additive="base">
                                        <p:cTn id="20" dur="5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18"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0" y="1052736"/>
            <a:ext cx="9144000" cy="122413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lvl="0" algn="just"/>
            <a:endParaRPr lang="fr-FR" sz="2400" b="1" dirty="0" smtClean="0">
              <a:solidFill>
                <a:schemeClr val="tx1"/>
              </a:solidFill>
              <a:latin typeface="Times New Roman" pitchFamily="18" charset="0"/>
              <a:cs typeface="Times New Roman" pitchFamily="18" charset="0"/>
            </a:endParaRPr>
          </a:p>
          <a:p>
            <a:pPr lvl="0" algn="just"/>
            <a:endParaRPr lang="fr-FR" sz="2400" b="1" dirty="0" smtClean="0">
              <a:solidFill>
                <a:schemeClr val="tx1"/>
              </a:solidFill>
              <a:latin typeface="Times New Roman" pitchFamily="18" charset="0"/>
              <a:cs typeface="Times New Roman" pitchFamily="18" charset="0"/>
            </a:endParaRPr>
          </a:p>
          <a:p>
            <a:pPr lvl="0" algn="just"/>
            <a:endParaRPr lang="fr-FR" sz="2000" b="1" dirty="0" smtClean="0">
              <a:solidFill>
                <a:schemeClr val="tx1"/>
              </a:solidFill>
              <a:latin typeface="Times New Roman" pitchFamily="18" charset="0"/>
              <a:cs typeface="Times New Roman" pitchFamily="18" charset="0"/>
            </a:endParaRPr>
          </a:p>
          <a:p>
            <a:pPr lvl="0" algn="just"/>
            <a:endParaRPr lang="fr-FR" sz="2000" b="1" dirty="0" smtClean="0">
              <a:solidFill>
                <a:schemeClr val="tx1"/>
              </a:solidFill>
              <a:latin typeface="Times New Roman" pitchFamily="18" charset="0"/>
              <a:cs typeface="Times New Roman" pitchFamily="18" charset="0"/>
            </a:endParaRPr>
          </a:p>
          <a:p>
            <a:pPr lvl="0" algn="just"/>
            <a:endParaRPr lang="fr-FR" sz="2000" b="1" dirty="0" smtClean="0">
              <a:solidFill>
                <a:schemeClr val="tx1"/>
              </a:solidFill>
              <a:latin typeface="Times New Roman" pitchFamily="18" charset="0"/>
              <a:cs typeface="Times New Roman" pitchFamily="18" charset="0"/>
            </a:endParaRPr>
          </a:p>
          <a:p>
            <a:pPr algn="just"/>
            <a:r>
              <a:rPr lang="fr-FR" sz="2400" dirty="0" smtClean="0"/>
              <a:t>Le CCM  doit concevoir et mettre en œuvre des procédures adéquates dans les circonstances pour lui permettre d’obtenir des éléments probants suffisants et appropriés pour le suivi du projet.</a:t>
            </a:r>
          </a:p>
          <a:p>
            <a:pPr algn="just"/>
            <a:endParaRPr lang="fr-FR" sz="2000" b="1" dirty="0" smtClean="0">
              <a:solidFill>
                <a:schemeClr val="tx1"/>
              </a:solidFill>
              <a:latin typeface="Times New Roman" pitchFamily="18" charset="0"/>
              <a:cs typeface="Times New Roman" pitchFamily="18" charset="0"/>
            </a:endParaRPr>
          </a:p>
          <a:p>
            <a:pPr lvl="0" algn="just"/>
            <a:endParaRPr lang="fr-FR" sz="2400" dirty="0" smtClean="0">
              <a:solidFill>
                <a:schemeClr val="tx1"/>
              </a:solidFill>
              <a:latin typeface="Times New Roman" pitchFamily="18" charset="0"/>
              <a:cs typeface="Times New Roman" pitchFamily="18" charset="0"/>
            </a:endParaRPr>
          </a:p>
          <a:p>
            <a:pPr lvl="0" algn="just"/>
            <a:endParaRPr lang="fr-FR" sz="2400" b="1" baseline="30000" dirty="0" smtClean="0"/>
          </a:p>
          <a:p>
            <a:pPr lvl="0"/>
            <a:endParaRPr lang="fr-FR" sz="2400" b="1" baseline="30000" dirty="0" smtClean="0">
              <a:solidFill>
                <a:schemeClr val="tx1"/>
              </a:solidFill>
              <a:latin typeface="Times New Roman" pitchFamily="18" charset="0"/>
              <a:cs typeface="Times New Roman" pitchFamily="18" charset="0"/>
            </a:endParaRPr>
          </a:p>
          <a:p>
            <a:pPr lvl="0"/>
            <a:endParaRPr lang="fr-FR" sz="2400" b="1" baseline="30000" dirty="0" smtClean="0">
              <a:solidFill>
                <a:schemeClr val="tx1"/>
              </a:solidFill>
              <a:latin typeface="Times New Roman" pitchFamily="18" charset="0"/>
              <a:cs typeface="Times New Roman" pitchFamily="18" charset="0"/>
            </a:endParaRPr>
          </a:p>
          <a:p>
            <a:pPr lvl="0"/>
            <a:endParaRPr lang="fr-FR" sz="2400" dirty="0" smtClean="0">
              <a:solidFill>
                <a:schemeClr val="tx1"/>
              </a:solidFill>
              <a:latin typeface="Times New Roman" pitchFamily="18" charset="0"/>
              <a:cs typeface="Times New Roman" pitchFamily="18" charset="0"/>
            </a:endParaRPr>
          </a:p>
        </p:txBody>
      </p:sp>
      <p:sp>
        <p:nvSpPr>
          <p:cNvPr id="10" name="Rectangle 9"/>
          <p:cNvSpPr/>
          <p:nvPr/>
        </p:nvSpPr>
        <p:spPr>
          <a:xfrm>
            <a:off x="0" y="2348880"/>
            <a:ext cx="3888432" cy="187220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endParaRPr lang="fr-FR" sz="1500" b="1" dirty="0" smtClean="0"/>
          </a:p>
          <a:p>
            <a:pPr algn="just"/>
            <a:r>
              <a:rPr lang="fr-FR" sz="2000" b="1" dirty="0" smtClean="0">
                <a:solidFill>
                  <a:schemeClr val="tx2"/>
                </a:solidFill>
              </a:rPr>
              <a:t>Inspection</a:t>
            </a:r>
            <a:r>
              <a:rPr lang="fr-FR" sz="1500" b="1" dirty="0" smtClean="0"/>
              <a:t> : </a:t>
            </a:r>
            <a:r>
              <a:rPr lang="fr-FR" sz="2000" b="1" dirty="0" smtClean="0">
                <a:solidFill>
                  <a:schemeClr val="accent2">
                    <a:lumMod val="75000"/>
                  </a:schemeClr>
                </a:solidFill>
              </a:rPr>
              <a:t>L’inspection consiste à examiner des enregistrements ou des documents, soit internes, soit externes, sur support papier, électronique ou autre, ou à procéder à un examen physique .</a:t>
            </a:r>
          </a:p>
          <a:p>
            <a:pPr algn="just"/>
            <a:endParaRPr lang="fr-FR" sz="2000" dirty="0" smtClean="0"/>
          </a:p>
          <a:p>
            <a:pPr lvl="0" algn="just"/>
            <a:r>
              <a:rPr lang="fr-FR" sz="2000" dirty="0" smtClean="0">
                <a:solidFill>
                  <a:srgbClr val="C00000"/>
                </a:solidFill>
              </a:rPr>
              <a:t> </a:t>
            </a:r>
            <a:endParaRPr lang="fr-FR" sz="2000" dirty="0">
              <a:solidFill>
                <a:srgbClr val="C00000"/>
              </a:solidFill>
            </a:endParaRPr>
          </a:p>
        </p:txBody>
      </p:sp>
      <p:sp>
        <p:nvSpPr>
          <p:cNvPr id="16" name="Rectangle 15"/>
          <p:cNvSpPr/>
          <p:nvPr/>
        </p:nvSpPr>
        <p:spPr>
          <a:xfrm>
            <a:off x="3995936" y="2348880"/>
            <a:ext cx="5148064" cy="25922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just"/>
            <a:endParaRPr lang="fr-FR" sz="2000" b="1" dirty="0" smtClean="0">
              <a:solidFill>
                <a:schemeClr val="tx2"/>
              </a:solidFill>
            </a:endParaRPr>
          </a:p>
          <a:p>
            <a:pPr lvl="0" algn="just"/>
            <a:r>
              <a:rPr lang="fr-FR" sz="2000" b="1" dirty="0" smtClean="0">
                <a:solidFill>
                  <a:schemeClr val="tx2"/>
                </a:solidFill>
              </a:rPr>
              <a:t>Observation physique : </a:t>
            </a:r>
            <a:r>
              <a:rPr lang="fr-FR" sz="2000" b="1" dirty="0" smtClean="0">
                <a:solidFill>
                  <a:schemeClr val="accent2">
                    <a:lumMod val="75000"/>
                  </a:schemeClr>
                </a:solidFill>
              </a:rPr>
              <a:t>L’observation fournit des éléments probants en ce qui concerne l’exécution d’un processus ou d’une procédure, mais elle comporte des limites puisqu’elle ne vaut que pour le moment où l’observation a lieu et que le fait d’être observé peut affecter la manière dont le processus ou la procédure est exécuté </a:t>
            </a:r>
          </a:p>
          <a:p>
            <a:pPr lvl="0" algn="just"/>
            <a:r>
              <a:rPr lang="fr-FR" sz="1500" b="1" dirty="0" smtClean="0"/>
              <a:t>c</a:t>
            </a:r>
            <a:endParaRPr lang="fr-FR" sz="1500" b="1" dirty="0"/>
          </a:p>
        </p:txBody>
      </p:sp>
      <p:sp>
        <p:nvSpPr>
          <p:cNvPr id="17" name="Rectangle 16"/>
          <p:cNvSpPr/>
          <p:nvPr/>
        </p:nvSpPr>
        <p:spPr>
          <a:xfrm>
            <a:off x="0" y="4365104"/>
            <a:ext cx="3816424" cy="249289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b="1" dirty="0" smtClean="0">
              <a:solidFill>
                <a:schemeClr val="accent2">
                  <a:lumMod val="75000"/>
                </a:schemeClr>
              </a:solidFill>
            </a:endParaRPr>
          </a:p>
          <a:p>
            <a:pPr algn="just"/>
            <a:endParaRPr lang="fr-FR" sz="2000" b="1" dirty="0" smtClean="0">
              <a:solidFill>
                <a:schemeClr val="accent2">
                  <a:lumMod val="75000"/>
                </a:schemeClr>
              </a:solidFill>
            </a:endParaRPr>
          </a:p>
          <a:p>
            <a:pPr algn="just"/>
            <a:endParaRPr lang="fr-FR" sz="2000" b="1" dirty="0" smtClean="0">
              <a:solidFill>
                <a:schemeClr val="tx2"/>
              </a:solidFill>
            </a:endParaRPr>
          </a:p>
          <a:p>
            <a:pPr algn="just"/>
            <a:r>
              <a:rPr lang="fr-FR" sz="2000" b="1" dirty="0" smtClean="0">
                <a:solidFill>
                  <a:schemeClr val="tx2"/>
                </a:solidFill>
              </a:rPr>
              <a:t>Confirmations externes </a:t>
            </a:r>
            <a:r>
              <a:rPr lang="fr-FR" sz="2000" b="1" dirty="0" smtClean="0">
                <a:solidFill>
                  <a:schemeClr val="accent2">
                    <a:lumMod val="75000"/>
                  </a:schemeClr>
                </a:solidFill>
              </a:rPr>
              <a:t>: Une confirmation externe constitue un élément probant obtenu par CCM sous la forme d’une réponse écrite adressée directement à l’auditeur par un tiers, sur support papier, électronique ou autre.  </a:t>
            </a:r>
          </a:p>
          <a:p>
            <a:pPr algn="just"/>
            <a:endParaRPr lang="fr-FR" sz="2000" b="1" dirty="0" smtClean="0">
              <a:solidFill>
                <a:schemeClr val="accent2">
                  <a:lumMod val="75000"/>
                </a:schemeClr>
              </a:solidFill>
            </a:endParaRPr>
          </a:p>
          <a:p>
            <a:pPr algn="just"/>
            <a:endParaRPr lang="fr-FR" sz="2000" dirty="0" smtClean="0"/>
          </a:p>
          <a:p>
            <a:pPr algn="just"/>
            <a:endParaRPr lang="fr-FR" sz="2000" dirty="0" smtClean="0"/>
          </a:p>
          <a:p>
            <a:pPr algn="just"/>
            <a:r>
              <a:rPr lang="fr-FR" sz="2000" dirty="0" smtClean="0"/>
              <a:t> </a:t>
            </a:r>
            <a:endParaRPr lang="fr-FR" sz="2000" b="1" dirty="0" smtClean="0">
              <a:solidFill>
                <a:schemeClr val="accent2">
                  <a:lumMod val="75000"/>
                </a:schemeClr>
              </a:solidFill>
            </a:endParaRPr>
          </a:p>
        </p:txBody>
      </p:sp>
      <p:sp>
        <p:nvSpPr>
          <p:cNvPr id="18" name="Rectangle 17"/>
          <p:cNvSpPr/>
          <p:nvPr/>
        </p:nvSpPr>
        <p:spPr>
          <a:xfrm>
            <a:off x="3995936" y="5013176"/>
            <a:ext cx="5148064" cy="184482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b="1" dirty="0" smtClean="0">
              <a:solidFill>
                <a:schemeClr val="tx2"/>
              </a:solidFill>
            </a:endParaRPr>
          </a:p>
          <a:p>
            <a:pPr algn="just"/>
            <a:r>
              <a:rPr lang="fr-FR" sz="2000" b="1" dirty="0" smtClean="0">
                <a:solidFill>
                  <a:schemeClr val="tx2"/>
                </a:solidFill>
              </a:rPr>
              <a:t>Demandes d’informations :  </a:t>
            </a:r>
            <a:r>
              <a:rPr lang="fr-FR" sz="2000" b="1" dirty="0" smtClean="0">
                <a:solidFill>
                  <a:schemeClr val="accent2">
                    <a:lumMod val="75000"/>
                  </a:schemeClr>
                </a:solidFill>
              </a:rPr>
              <a:t>La demande d’informations consiste à se procurer des informations aussi bien financières que non financières auprès de personnes bien informées, à l’intérieur comme à l’extérieur de l’entité</a:t>
            </a:r>
          </a:p>
          <a:p>
            <a:pPr algn="just"/>
            <a:endParaRPr lang="fr-FR" sz="2000" b="1" dirty="0" smtClean="0">
              <a:solidFill>
                <a:schemeClr val="tx2"/>
              </a:solidFill>
            </a:endParaRPr>
          </a:p>
        </p:txBody>
      </p:sp>
      <p:sp>
        <p:nvSpPr>
          <p:cNvPr id="7" name="Ellipse 6"/>
          <p:cNvSpPr/>
          <p:nvPr/>
        </p:nvSpPr>
        <p:spPr>
          <a:xfrm>
            <a:off x="0" y="0"/>
            <a:ext cx="9144000" cy="908720"/>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3000" b="1" dirty="0" smtClean="0"/>
              <a:t>Collecte des éléments probants pour le suivi du projet    </a:t>
            </a:r>
            <a:endParaRPr lang="fr-FR" sz="3000" dirty="0">
              <a:solidFill>
                <a:schemeClr val="tx1"/>
              </a:solidFill>
              <a:latin typeface="Times New Roman" pitchFamily="18" charset="0"/>
              <a:cs typeface="Times New Roman" pitchFamily="18" charset="0"/>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0" fill="hold"/>
                                        <p:tgtEl>
                                          <p:spTgt spid="10"/>
                                        </p:tgtEl>
                                        <p:attrNameLst>
                                          <p:attrName>ppt_x</p:attrName>
                                        </p:attrNameLst>
                                      </p:cBhvr>
                                      <p:tavLst>
                                        <p:tav tm="0">
                                          <p:val>
                                            <p:strVal val="#ppt_x"/>
                                          </p:val>
                                        </p:tav>
                                        <p:tav tm="100000">
                                          <p:val>
                                            <p:strVal val="#ppt_x"/>
                                          </p:val>
                                        </p:tav>
                                      </p:tavLst>
                                    </p:anim>
                                    <p:anim calcmode="lin" valueType="num">
                                      <p:cBhvr additive="base">
                                        <p:cTn id="13" dur="5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0" fill="hold"/>
                                        <p:tgtEl>
                                          <p:spTgt spid="16"/>
                                        </p:tgtEl>
                                        <p:attrNameLst>
                                          <p:attrName>ppt_x</p:attrName>
                                        </p:attrNameLst>
                                      </p:cBhvr>
                                      <p:tavLst>
                                        <p:tav tm="0">
                                          <p:val>
                                            <p:strVal val="#ppt_x"/>
                                          </p:val>
                                        </p:tav>
                                        <p:tav tm="100000">
                                          <p:val>
                                            <p:strVal val="#ppt_x"/>
                                          </p:val>
                                        </p:tav>
                                      </p:tavLst>
                                    </p:anim>
                                    <p:anim calcmode="lin" valueType="num">
                                      <p:cBhvr additive="base">
                                        <p:cTn id="19"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additive="base">
                                        <p:cTn id="24" dur="5000" fill="hold"/>
                                        <p:tgtEl>
                                          <p:spTgt spid="17"/>
                                        </p:tgtEl>
                                        <p:attrNameLst>
                                          <p:attrName>ppt_x</p:attrName>
                                        </p:attrNameLst>
                                      </p:cBhvr>
                                      <p:tavLst>
                                        <p:tav tm="0">
                                          <p:val>
                                            <p:strVal val="#ppt_x"/>
                                          </p:val>
                                        </p:tav>
                                        <p:tav tm="100000">
                                          <p:val>
                                            <p:strVal val="#ppt_x"/>
                                          </p:val>
                                        </p:tav>
                                      </p:tavLst>
                                    </p:anim>
                                    <p:anim calcmode="lin" valueType="num">
                                      <p:cBhvr additive="base">
                                        <p:cTn id="25" dur="5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4" fill="hold" grpId="0" nodeType="clickEffect">
                                  <p:stCondLst>
                                    <p:cond delay="0"/>
                                  </p:stCondLst>
                                  <p:childTnLst>
                                    <p:set>
                                      <p:cBhvr>
                                        <p:cTn id="29" dur="1" fill="hold">
                                          <p:stCondLst>
                                            <p:cond delay="0"/>
                                          </p:stCondLst>
                                        </p:cTn>
                                        <p:tgtEl>
                                          <p:spTgt spid="18"/>
                                        </p:tgtEl>
                                        <p:attrNameLst>
                                          <p:attrName>style.visibility</p:attrName>
                                        </p:attrNameLst>
                                      </p:cBhvr>
                                      <p:to>
                                        <p:strVal val="visible"/>
                                      </p:to>
                                    </p:set>
                                    <p:anim calcmode="lin" valueType="num">
                                      <p:cBhvr additive="base">
                                        <p:cTn id="30" dur="5000" fill="hold"/>
                                        <p:tgtEl>
                                          <p:spTgt spid="18"/>
                                        </p:tgtEl>
                                        <p:attrNameLst>
                                          <p:attrName>ppt_x</p:attrName>
                                        </p:attrNameLst>
                                      </p:cBhvr>
                                      <p:tavLst>
                                        <p:tav tm="0">
                                          <p:val>
                                            <p:strVal val="#ppt_x"/>
                                          </p:val>
                                        </p:tav>
                                        <p:tav tm="100000">
                                          <p:val>
                                            <p:strVal val="#ppt_x"/>
                                          </p:val>
                                        </p:tav>
                                      </p:tavLst>
                                    </p:anim>
                                    <p:anim calcmode="lin" valueType="num">
                                      <p:cBhvr additive="base">
                                        <p:cTn id="31" dur="50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additive="base">
                                        <p:cTn id="36" dur="500" fill="hold"/>
                                        <p:tgtEl>
                                          <p:spTgt spid="7"/>
                                        </p:tgtEl>
                                        <p:attrNameLst>
                                          <p:attrName>ppt_x</p:attrName>
                                        </p:attrNameLst>
                                      </p:cBhvr>
                                      <p:tavLst>
                                        <p:tav tm="0">
                                          <p:val>
                                            <p:strVal val="#ppt_x"/>
                                          </p:val>
                                        </p:tav>
                                        <p:tav tm="100000">
                                          <p:val>
                                            <p:strVal val="#ppt_x"/>
                                          </p:val>
                                        </p:tav>
                                      </p:tavLst>
                                    </p:anim>
                                    <p:anim calcmode="lin" valueType="num">
                                      <p:cBhvr additive="base">
                                        <p:cTn id="3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animBg="1"/>
      <p:bldP spid="16" grpId="0" animBg="1"/>
      <p:bldP spid="17" grpId="0" animBg="1"/>
      <p:bldP spid="18"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a:xfrm>
            <a:off x="179512" y="1124744"/>
            <a:ext cx="8784976" cy="5400600"/>
          </a:xfrm>
          <a:prstGeom prst="rect">
            <a:avLst/>
          </a:prstGeom>
        </p:spPr>
        <p:txBody>
          <a:bodyPr vert="horz" lIns="91440" tIns="45720" rIns="91440" bIns="45720" rtlCol="0">
            <a:noAutofit/>
          </a:bodyPr>
          <a:lstStyle/>
          <a:p>
            <a:pPr marL="72000" lvl="0" algn="just"/>
            <a:endParaRPr lang="fr-FR" sz="2800" b="1" dirty="0" smtClean="0">
              <a:solidFill>
                <a:schemeClr val="lt1"/>
              </a:solidFill>
              <a:latin typeface="Times New Roman" pitchFamily="18" charset="0"/>
              <a:cs typeface="Times New Roman" pitchFamily="18" charset="0"/>
            </a:endParaRPr>
          </a:p>
          <a:p>
            <a:pPr marL="72000" lvl="0" algn="just"/>
            <a:endParaRPr lang="fr-FR" sz="2800" b="1" dirty="0" smtClean="0">
              <a:solidFill>
                <a:schemeClr val="lt1"/>
              </a:solidFill>
              <a:latin typeface="Times New Roman" pitchFamily="18" charset="0"/>
              <a:cs typeface="Times New Roman" pitchFamily="18" charset="0"/>
            </a:endParaRPr>
          </a:p>
          <a:p>
            <a:pPr marL="72000" lvl="0" algn="just"/>
            <a:endParaRPr lang="fr-FR" sz="2800" b="1" dirty="0" smtClean="0">
              <a:solidFill>
                <a:schemeClr val="lt1"/>
              </a:solidFill>
              <a:latin typeface="Times New Roman" pitchFamily="18" charset="0"/>
              <a:cs typeface="Times New Roman" pitchFamily="18" charset="0"/>
            </a:endParaRPr>
          </a:p>
          <a:p>
            <a:pPr marL="72000" algn="just"/>
            <a:endParaRPr lang="fr-FR" sz="2800" b="1" dirty="0" smtClean="0">
              <a:solidFill>
                <a:schemeClr val="bg1"/>
              </a:solidFill>
              <a:latin typeface="Times New Roman" pitchFamily="18" charset="0"/>
              <a:cs typeface="Times New Roman" pitchFamily="18"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500" b="0" i="0" u="none" strike="noStrike" kern="1200" cap="none" spc="0" normalizeH="0" baseline="0" noProof="0" dirty="0" smtClean="0">
              <a:ln>
                <a:noFill/>
              </a:ln>
              <a:solidFill>
                <a:schemeClr val="bg1"/>
              </a:solidFill>
              <a:effectLst/>
              <a:uLnTx/>
              <a:uFillTx/>
              <a:latin typeface="Palatino Linotype" pitchFamily="18" charset="0"/>
              <a:ea typeface="+mn-ea"/>
              <a:cs typeface="+mn-cs"/>
            </a:endParaRPr>
          </a:p>
          <a:p>
            <a:pPr marL="457200" marR="0" lvl="1" indent="0" algn="ctr" defTabSz="914400" rtl="0" eaLnBrk="1" fontAlgn="auto" latinLnBrk="0" hangingPunct="1">
              <a:lnSpc>
                <a:spcPct val="90000"/>
              </a:lnSpc>
              <a:spcBef>
                <a:spcPct val="20000"/>
              </a:spcBef>
              <a:spcAft>
                <a:spcPts val="0"/>
              </a:spcAft>
              <a:buClrTx/>
              <a:buSzTx/>
              <a:buFont typeface="Arial" pitchFamily="34" charset="0"/>
              <a:buNone/>
              <a:tabLst/>
              <a:defRPr/>
            </a:pPr>
            <a:r>
              <a:rPr kumimoji="0" lang="en-US" sz="2500" b="0" i="0" u="none" strike="noStrike" kern="1200" cap="none" spc="0" normalizeH="0" baseline="0" noProof="0" dirty="0" smtClean="0">
                <a:ln>
                  <a:noFill/>
                </a:ln>
                <a:solidFill>
                  <a:schemeClr val="tx1">
                    <a:tint val="75000"/>
                  </a:schemeClr>
                </a:solidFill>
                <a:effectLst/>
                <a:uLnTx/>
                <a:uFillTx/>
                <a:latin typeface="+mn-lt"/>
                <a:ea typeface="+mn-ea"/>
                <a:cs typeface="+mn-cs"/>
              </a:rPr>
              <a:t/>
            </a:r>
            <a:br>
              <a:rPr kumimoji="0" lang="en-US" sz="2500" b="0" i="0" u="none" strike="noStrike" kern="1200" cap="none" spc="0" normalizeH="0" baseline="0" noProof="0" dirty="0" smtClean="0">
                <a:ln>
                  <a:noFill/>
                </a:ln>
                <a:solidFill>
                  <a:schemeClr val="tx1">
                    <a:tint val="75000"/>
                  </a:schemeClr>
                </a:solidFill>
                <a:effectLst/>
                <a:uLnTx/>
                <a:uFillTx/>
                <a:latin typeface="+mn-lt"/>
                <a:ea typeface="+mn-ea"/>
                <a:cs typeface="+mn-cs"/>
              </a:rPr>
            </a:br>
            <a:endParaRPr kumimoji="0" lang="en-US" sz="25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7" name="Rectangle 6"/>
          <p:cNvSpPr/>
          <p:nvPr/>
        </p:nvSpPr>
        <p:spPr>
          <a:xfrm>
            <a:off x="0" y="1340768"/>
            <a:ext cx="9144000" cy="252028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fr-FR" sz="2000" dirty="0" smtClean="0"/>
          </a:p>
          <a:p>
            <a:pPr algn="just"/>
            <a:r>
              <a:rPr lang="fr-FR" sz="2000" dirty="0" smtClean="0"/>
              <a:t>Un budget est un document produit annuellement par les entreprises, les administrations ou encore les organisations. Il fait état des recettes et des dépenses prévisionnelles planifiées pour l'exercice à venir. Le budget est un outil incontournable pour les chefs d'entreprise qui l'utilisent à des fins de pilotage, de prévision et de contrôle de leurs activités. Il peut se focaliser sur les recettes dépenses liées à l'exploitation ou à l'investissement et peut recouvrir un caractère indicatif ou impératif. </a:t>
            </a:r>
          </a:p>
          <a:p>
            <a:pPr algn="just"/>
            <a:r>
              <a:rPr lang="fr-FR" sz="2000" dirty="0" smtClean="0"/>
              <a:t>Pour le suivi efficace d’un budget:</a:t>
            </a:r>
          </a:p>
          <a:p>
            <a:pPr algn="just"/>
            <a:endParaRPr lang="fr-FR" sz="1900" dirty="0" smtClean="0">
              <a:latin typeface="Times New Roman" pitchFamily="18" charset="0"/>
              <a:cs typeface="Times New Roman" pitchFamily="18" charset="0"/>
            </a:endParaRPr>
          </a:p>
        </p:txBody>
      </p:sp>
      <p:sp>
        <p:nvSpPr>
          <p:cNvPr id="6" name="Ellipse 5"/>
          <p:cNvSpPr/>
          <p:nvPr/>
        </p:nvSpPr>
        <p:spPr>
          <a:xfrm>
            <a:off x="-36512" y="188640"/>
            <a:ext cx="9144000" cy="936104"/>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3200" b="1" dirty="0" smtClean="0"/>
              <a:t>Le budget </a:t>
            </a:r>
            <a:endParaRPr lang="fr-FR" sz="3000" b="1" dirty="0">
              <a:solidFill>
                <a:schemeClr val="tx1"/>
              </a:solidFill>
              <a:latin typeface="Times New Roman" pitchFamily="18" charset="0"/>
              <a:cs typeface="Times New Roman" pitchFamily="18" charset="0"/>
            </a:endParaRPr>
          </a:p>
        </p:txBody>
      </p:sp>
      <p:sp>
        <p:nvSpPr>
          <p:cNvPr id="10" name="Rectangle 9"/>
          <p:cNvSpPr/>
          <p:nvPr/>
        </p:nvSpPr>
        <p:spPr>
          <a:xfrm>
            <a:off x="0" y="4005064"/>
            <a:ext cx="3851920" cy="1080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endParaRPr lang="fr-FR" sz="1500" b="1" dirty="0" smtClean="0"/>
          </a:p>
          <a:p>
            <a:pPr algn="just"/>
            <a:endParaRPr lang="fr-FR" sz="2000" dirty="0" smtClean="0"/>
          </a:p>
          <a:p>
            <a:pPr algn="just"/>
            <a:endParaRPr lang="fr-FR" sz="2000" dirty="0" smtClean="0"/>
          </a:p>
          <a:p>
            <a:pPr algn="just"/>
            <a:endParaRPr lang="fr-FR" sz="2000" dirty="0" smtClean="0"/>
          </a:p>
          <a:p>
            <a:pPr algn="just"/>
            <a:r>
              <a:rPr lang="fr-FR" sz="2000" b="1" dirty="0" smtClean="0">
                <a:solidFill>
                  <a:schemeClr val="accent2">
                    <a:lumMod val="75000"/>
                  </a:schemeClr>
                </a:solidFill>
              </a:rPr>
              <a:t>L’utilisation d’une application informatique pour le suivi de la réalisation du budget.</a:t>
            </a:r>
          </a:p>
          <a:p>
            <a:pPr algn="just"/>
            <a:endParaRPr lang="fr-FR" sz="2000" dirty="0" smtClean="0"/>
          </a:p>
          <a:p>
            <a:pPr algn="just"/>
            <a:endParaRPr lang="fr-FR" sz="2000" dirty="0" smtClean="0"/>
          </a:p>
          <a:p>
            <a:pPr algn="just"/>
            <a:endParaRPr lang="fr-FR" sz="2000" dirty="0" smtClean="0"/>
          </a:p>
          <a:p>
            <a:pPr algn="just"/>
            <a:endParaRPr lang="fr-FR" sz="2000" dirty="0" smtClean="0"/>
          </a:p>
          <a:p>
            <a:pPr lvl="0" algn="just"/>
            <a:r>
              <a:rPr lang="fr-FR" sz="2000" dirty="0" smtClean="0">
                <a:solidFill>
                  <a:srgbClr val="C00000"/>
                </a:solidFill>
              </a:rPr>
              <a:t> </a:t>
            </a:r>
            <a:endParaRPr lang="fr-FR" sz="2000" dirty="0">
              <a:solidFill>
                <a:srgbClr val="C00000"/>
              </a:solidFill>
            </a:endParaRPr>
          </a:p>
        </p:txBody>
      </p:sp>
      <p:sp>
        <p:nvSpPr>
          <p:cNvPr id="11" name="Rectangle 10"/>
          <p:cNvSpPr/>
          <p:nvPr/>
        </p:nvSpPr>
        <p:spPr>
          <a:xfrm>
            <a:off x="4139952" y="3933056"/>
            <a:ext cx="5004048" cy="10801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b="1" dirty="0" smtClean="0">
              <a:solidFill>
                <a:schemeClr val="accent2">
                  <a:lumMod val="75000"/>
                </a:schemeClr>
              </a:solidFill>
            </a:endParaRPr>
          </a:p>
          <a:p>
            <a:pPr algn="just"/>
            <a:r>
              <a:rPr lang="fr-FR" sz="2000" b="1" dirty="0" smtClean="0">
                <a:solidFill>
                  <a:schemeClr val="accent2">
                    <a:lumMod val="75000"/>
                  </a:schemeClr>
                </a:solidFill>
              </a:rPr>
              <a:t>L’indication de l’imputation budgétaire sur chaque document ( factures, chèques, pièces de caisse, état de paie,  </a:t>
            </a:r>
          </a:p>
          <a:p>
            <a:pPr lvl="0" algn="just"/>
            <a:r>
              <a:rPr lang="fr-FR" sz="2000" dirty="0" smtClean="0">
                <a:solidFill>
                  <a:srgbClr val="C00000"/>
                </a:solidFill>
              </a:rPr>
              <a:t> </a:t>
            </a:r>
            <a:endParaRPr lang="fr-FR" sz="2000" dirty="0">
              <a:solidFill>
                <a:srgbClr val="C00000"/>
              </a:solidFill>
            </a:endParaRPr>
          </a:p>
        </p:txBody>
      </p:sp>
      <p:sp>
        <p:nvSpPr>
          <p:cNvPr id="12" name="Rectangle 11"/>
          <p:cNvSpPr/>
          <p:nvPr/>
        </p:nvSpPr>
        <p:spPr>
          <a:xfrm>
            <a:off x="0" y="5229200"/>
            <a:ext cx="3816424" cy="144016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b="1" dirty="0" smtClean="0">
              <a:solidFill>
                <a:schemeClr val="accent2">
                  <a:lumMod val="75000"/>
                </a:schemeClr>
              </a:solidFill>
            </a:endParaRPr>
          </a:p>
          <a:p>
            <a:pPr algn="just"/>
            <a:endParaRPr lang="fr-FR" sz="2000" b="1" dirty="0" smtClean="0">
              <a:solidFill>
                <a:schemeClr val="accent2">
                  <a:lumMod val="75000"/>
                </a:schemeClr>
              </a:solidFill>
            </a:endParaRPr>
          </a:p>
          <a:p>
            <a:pPr algn="just"/>
            <a:endParaRPr lang="fr-FR" sz="2000" b="1" dirty="0" smtClean="0">
              <a:solidFill>
                <a:schemeClr val="tx2"/>
              </a:solidFill>
            </a:endParaRPr>
          </a:p>
          <a:p>
            <a:pPr algn="just"/>
            <a:r>
              <a:rPr lang="fr-FR" sz="2000" b="1" dirty="0" smtClean="0">
                <a:solidFill>
                  <a:schemeClr val="accent2">
                    <a:lumMod val="75000"/>
                  </a:schemeClr>
                </a:solidFill>
              </a:rPr>
              <a:t>Suivi en extra –comptable du budget : tableau et état préparés  sur Excel.</a:t>
            </a:r>
          </a:p>
          <a:p>
            <a:pPr algn="just"/>
            <a:endParaRPr lang="fr-FR" sz="2000" dirty="0" smtClean="0"/>
          </a:p>
          <a:p>
            <a:pPr algn="just"/>
            <a:endParaRPr lang="fr-FR" sz="2000" dirty="0" smtClean="0"/>
          </a:p>
          <a:p>
            <a:pPr algn="just"/>
            <a:r>
              <a:rPr lang="fr-FR" sz="2000" dirty="0" smtClean="0"/>
              <a:t> </a:t>
            </a:r>
            <a:endParaRPr lang="fr-FR" sz="2000" b="1" dirty="0" smtClean="0">
              <a:solidFill>
                <a:schemeClr val="accent2">
                  <a:lumMod val="75000"/>
                </a:schemeClr>
              </a:solidFill>
            </a:endParaRPr>
          </a:p>
        </p:txBody>
      </p:sp>
      <p:sp>
        <p:nvSpPr>
          <p:cNvPr id="14" name="Rectangle 13"/>
          <p:cNvSpPr/>
          <p:nvPr/>
        </p:nvSpPr>
        <p:spPr>
          <a:xfrm>
            <a:off x="4067944" y="5157192"/>
            <a:ext cx="5076056" cy="151216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b="1" dirty="0" smtClean="0">
              <a:solidFill>
                <a:schemeClr val="tx2"/>
              </a:solidFill>
            </a:endParaRPr>
          </a:p>
          <a:p>
            <a:pPr algn="just"/>
            <a:endParaRPr lang="fr-FR" sz="2000" b="1" dirty="0" smtClean="0">
              <a:solidFill>
                <a:schemeClr val="accent2">
                  <a:lumMod val="75000"/>
                </a:schemeClr>
              </a:solidFill>
            </a:endParaRPr>
          </a:p>
          <a:p>
            <a:pPr algn="just"/>
            <a:endParaRPr lang="fr-FR" sz="2000" b="1" dirty="0" smtClean="0">
              <a:solidFill>
                <a:schemeClr val="accent2">
                  <a:lumMod val="75000"/>
                </a:schemeClr>
              </a:solidFill>
            </a:endParaRPr>
          </a:p>
          <a:p>
            <a:pPr algn="just"/>
            <a:r>
              <a:rPr lang="fr-FR" sz="2000" b="1" dirty="0" smtClean="0">
                <a:solidFill>
                  <a:schemeClr val="accent2">
                    <a:lumMod val="75000"/>
                  </a:schemeClr>
                </a:solidFill>
              </a:rPr>
              <a:t>Organisation comptable efficace d’un projet:</a:t>
            </a:r>
          </a:p>
          <a:p>
            <a:pPr algn="just">
              <a:buFontTx/>
              <a:buChar char="-"/>
            </a:pPr>
            <a:r>
              <a:rPr lang="fr-FR" sz="2000" b="1" dirty="0" smtClean="0">
                <a:solidFill>
                  <a:schemeClr val="tx2"/>
                </a:solidFill>
              </a:rPr>
              <a:t>Création d’un journal spécial pour le projet;</a:t>
            </a:r>
          </a:p>
          <a:p>
            <a:pPr algn="just">
              <a:buFontTx/>
              <a:buChar char="-"/>
            </a:pPr>
            <a:r>
              <a:rPr lang="fr-FR" sz="2000" b="1" dirty="0" smtClean="0">
                <a:solidFill>
                  <a:schemeClr val="tx2"/>
                </a:solidFill>
              </a:rPr>
              <a:t>Création des comptes comptables spécifiques pour le projet.</a:t>
            </a:r>
          </a:p>
          <a:p>
            <a:pPr algn="just">
              <a:buFontTx/>
              <a:buChar char="-"/>
            </a:pPr>
            <a:endParaRPr lang="fr-FR" sz="2000" b="1" dirty="0" smtClean="0">
              <a:solidFill>
                <a:schemeClr val="accent2">
                  <a:lumMod val="75000"/>
                </a:schemeClr>
              </a:solidFill>
            </a:endParaRPr>
          </a:p>
          <a:p>
            <a:pPr algn="just">
              <a:buFontTx/>
              <a:buChar char="-"/>
            </a:pPr>
            <a:endParaRPr lang="fr-FR" sz="2000" b="1" dirty="0" smtClean="0">
              <a:solidFill>
                <a:schemeClr val="accent2">
                  <a:lumMod val="75000"/>
                </a:schemeClr>
              </a:solidFill>
            </a:endParaRPr>
          </a:p>
          <a:p>
            <a:pPr algn="just"/>
            <a:endParaRPr lang="fr-FR" sz="2000" b="1" dirty="0" smtClean="0">
              <a:solidFill>
                <a:schemeClr val="tx2"/>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0" fill="hold"/>
                                        <p:tgtEl>
                                          <p:spTgt spid="10"/>
                                        </p:tgtEl>
                                        <p:attrNameLst>
                                          <p:attrName>ppt_x</p:attrName>
                                        </p:attrNameLst>
                                      </p:cBhvr>
                                      <p:tavLst>
                                        <p:tav tm="0">
                                          <p:val>
                                            <p:strVal val="#ppt_x"/>
                                          </p:val>
                                        </p:tav>
                                        <p:tav tm="100000">
                                          <p:val>
                                            <p:strVal val="#ppt_x"/>
                                          </p:val>
                                        </p:tav>
                                      </p:tavLst>
                                    </p:anim>
                                    <p:anim calcmode="lin" valueType="num">
                                      <p:cBhvr additive="base">
                                        <p:cTn id="20" dur="5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0" fill="hold"/>
                                        <p:tgtEl>
                                          <p:spTgt spid="11"/>
                                        </p:tgtEl>
                                        <p:attrNameLst>
                                          <p:attrName>ppt_x</p:attrName>
                                        </p:attrNameLst>
                                      </p:cBhvr>
                                      <p:tavLst>
                                        <p:tav tm="0">
                                          <p:val>
                                            <p:strVal val="#ppt_x"/>
                                          </p:val>
                                        </p:tav>
                                        <p:tav tm="100000">
                                          <p:val>
                                            <p:strVal val="#ppt_x"/>
                                          </p:val>
                                        </p:tav>
                                      </p:tavLst>
                                    </p:anim>
                                    <p:anim calcmode="lin" valueType="num">
                                      <p:cBhvr additive="base">
                                        <p:cTn id="26"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0" fill="hold"/>
                                        <p:tgtEl>
                                          <p:spTgt spid="12"/>
                                        </p:tgtEl>
                                        <p:attrNameLst>
                                          <p:attrName>ppt_x</p:attrName>
                                        </p:attrNameLst>
                                      </p:cBhvr>
                                      <p:tavLst>
                                        <p:tav tm="0">
                                          <p:val>
                                            <p:strVal val="#ppt_x"/>
                                          </p:val>
                                        </p:tav>
                                        <p:tav tm="100000">
                                          <p:val>
                                            <p:strVal val="#ppt_x"/>
                                          </p:val>
                                        </p:tav>
                                      </p:tavLst>
                                    </p:anim>
                                    <p:anim calcmode="lin" valueType="num">
                                      <p:cBhvr additive="base">
                                        <p:cTn id="32" dur="5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0" fill="hold"/>
                                        <p:tgtEl>
                                          <p:spTgt spid="14"/>
                                        </p:tgtEl>
                                        <p:attrNameLst>
                                          <p:attrName>ppt_x</p:attrName>
                                        </p:attrNameLst>
                                      </p:cBhvr>
                                      <p:tavLst>
                                        <p:tav tm="0">
                                          <p:val>
                                            <p:strVal val="#ppt_x"/>
                                          </p:val>
                                        </p:tav>
                                        <p:tav tm="100000">
                                          <p:val>
                                            <p:strVal val="#ppt_x"/>
                                          </p:val>
                                        </p:tav>
                                      </p:tavLst>
                                    </p:anim>
                                    <p:anim calcmode="lin" valueType="num">
                                      <p:cBhvr additive="base">
                                        <p:cTn id="38" dur="50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10" grpId="0" animBg="1"/>
      <p:bldP spid="11" grpId="0" animBg="1"/>
      <p:bldP spid="12"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llipse 6"/>
          <p:cNvSpPr/>
          <p:nvPr/>
        </p:nvSpPr>
        <p:spPr>
          <a:xfrm>
            <a:off x="-36512" y="188640"/>
            <a:ext cx="9144000" cy="936104"/>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3200" b="1" dirty="0" smtClean="0"/>
              <a:t>Les décaissements </a:t>
            </a:r>
            <a:endParaRPr lang="fr-FR" sz="3000" b="1" dirty="0">
              <a:solidFill>
                <a:schemeClr val="tx1"/>
              </a:solidFill>
              <a:latin typeface="Times New Roman" pitchFamily="18" charset="0"/>
              <a:cs typeface="Times New Roman" pitchFamily="18" charset="0"/>
            </a:endParaRPr>
          </a:p>
        </p:txBody>
      </p:sp>
      <p:sp>
        <p:nvSpPr>
          <p:cNvPr id="9" name="Rectangle 8"/>
          <p:cNvSpPr/>
          <p:nvPr/>
        </p:nvSpPr>
        <p:spPr>
          <a:xfrm>
            <a:off x="0" y="1340768"/>
            <a:ext cx="9144000" cy="23762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fr-FR" sz="2000" dirty="0" smtClean="0"/>
          </a:p>
          <a:p>
            <a:pPr algn="just"/>
            <a:endParaRPr lang="fr-FR" sz="2000" dirty="0" smtClean="0"/>
          </a:p>
          <a:p>
            <a:pPr algn="just"/>
            <a:r>
              <a:rPr lang="fr-FR" sz="2000" dirty="0" smtClean="0"/>
              <a:t>Ils sont constitués par les flux financiers sortants prévus pendant la période c’est à dire des paiements : </a:t>
            </a:r>
          </a:p>
          <a:p>
            <a:pPr algn="just">
              <a:buFont typeface="Arial" charset="0"/>
              <a:buChar char="•"/>
            </a:pPr>
            <a:r>
              <a:rPr lang="fr-FR" sz="2000" dirty="0" smtClean="0"/>
              <a:t>Des achats de biens et services payés au comptant ou par chèque , </a:t>
            </a:r>
          </a:p>
          <a:p>
            <a:pPr algn="just">
              <a:buFont typeface="Arial" charset="0"/>
              <a:buChar char="•"/>
            </a:pPr>
            <a:r>
              <a:rPr lang="fr-FR" sz="2000" dirty="0" smtClean="0"/>
              <a:t> Des règlements des dettes aux fournisseurs,</a:t>
            </a:r>
          </a:p>
          <a:p>
            <a:pPr algn="just">
              <a:buFont typeface="Arial" charset="0"/>
              <a:buChar char="•"/>
            </a:pPr>
            <a:r>
              <a:rPr lang="fr-FR" sz="2000" dirty="0" smtClean="0"/>
              <a:t>Paiement des salaires nets, des impôts, et autres  frais payés,</a:t>
            </a:r>
          </a:p>
          <a:p>
            <a:pPr algn="just">
              <a:buFont typeface="Arial" charset="0"/>
              <a:buChar char="•"/>
            </a:pPr>
            <a:r>
              <a:rPr lang="fr-FR" sz="2000" dirty="0" smtClean="0"/>
              <a:t>Décaissements pour les bénéficiaires secondaires, </a:t>
            </a:r>
          </a:p>
          <a:p>
            <a:pPr algn="just">
              <a:buFont typeface="Arial" charset="0"/>
              <a:buChar char="•"/>
            </a:pPr>
            <a:r>
              <a:rPr lang="fr-FR" sz="2000" dirty="0" smtClean="0"/>
              <a:t> décaissements pour la rémunération des consultants et frais d’audit du projet;</a:t>
            </a:r>
          </a:p>
          <a:p>
            <a:pPr algn="just">
              <a:buFont typeface="Arial" charset="0"/>
              <a:buChar char="•"/>
            </a:pPr>
            <a:endParaRPr lang="fr-FR" sz="2000" dirty="0" smtClean="0"/>
          </a:p>
          <a:p>
            <a:pPr algn="just"/>
            <a:endParaRPr lang="fr-FR" sz="1900" dirty="0" smtClean="0">
              <a:latin typeface="Times New Roman" pitchFamily="18" charset="0"/>
              <a:cs typeface="Times New Roman" pitchFamily="18" charset="0"/>
            </a:endParaRPr>
          </a:p>
        </p:txBody>
      </p:sp>
      <p:sp>
        <p:nvSpPr>
          <p:cNvPr id="10" name="Rectangle 9"/>
          <p:cNvSpPr/>
          <p:nvPr/>
        </p:nvSpPr>
        <p:spPr>
          <a:xfrm>
            <a:off x="0" y="3861048"/>
            <a:ext cx="3888432" cy="25922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endParaRPr lang="fr-FR" sz="1500" b="1" dirty="0" smtClean="0"/>
          </a:p>
          <a:p>
            <a:pPr algn="just"/>
            <a:r>
              <a:rPr lang="fr-FR" sz="2000" b="1" dirty="0" smtClean="0">
                <a:solidFill>
                  <a:schemeClr val="tx2"/>
                </a:solidFill>
              </a:rPr>
              <a:t>Respect des procédures de décaissement   </a:t>
            </a:r>
            <a:r>
              <a:rPr lang="fr-FR" sz="1500" b="1" dirty="0" smtClean="0"/>
              <a:t> : </a:t>
            </a:r>
            <a:r>
              <a:rPr lang="fr-FR" sz="2000" b="1" dirty="0" smtClean="0">
                <a:solidFill>
                  <a:schemeClr val="accent2">
                    <a:lumMod val="75000"/>
                  </a:schemeClr>
                </a:solidFill>
              </a:rPr>
              <a:t> Le bénéficiaire principal doit respecter les procédures de décaissement et de règlement dictées par l’organisme donateur ou prêteur  (autorisation préalable, Bon de commande…)</a:t>
            </a:r>
          </a:p>
          <a:p>
            <a:pPr algn="just"/>
            <a:endParaRPr lang="fr-FR" sz="2000" dirty="0" smtClean="0"/>
          </a:p>
          <a:p>
            <a:pPr lvl="0" algn="just"/>
            <a:r>
              <a:rPr lang="fr-FR" sz="2000" dirty="0" smtClean="0">
                <a:solidFill>
                  <a:srgbClr val="C00000"/>
                </a:solidFill>
              </a:rPr>
              <a:t> </a:t>
            </a:r>
            <a:endParaRPr lang="fr-FR" sz="2000" dirty="0">
              <a:solidFill>
                <a:srgbClr val="C00000"/>
              </a:solidFill>
            </a:endParaRPr>
          </a:p>
        </p:txBody>
      </p:sp>
      <p:sp>
        <p:nvSpPr>
          <p:cNvPr id="11" name="Rectangle 10"/>
          <p:cNvSpPr/>
          <p:nvPr/>
        </p:nvSpPr>
        <p:spPr>
          <a:xfrm>
            <a:off x="4283968" y="3933056"/>
            <a:ext cx="4464496" cy="25922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endParaRPr lang="fr-FR" sz="1500" b="1" dirty="0" smtClean="0"/>
          </a:p>
          <a:p>
            <a:pPr algn="just"/>
            <a:endParaRPr lang="fr-FR" sz="2000" b="1" dirty="0" smtClean="0">
              <a:solidFill>
                <a:schemeClr val="tx2"/>
              </a:solidFill>
            </a:endParaRPr>
          </a:p>
          <a:p>
            <a:pPr algn="just"/>
            <a:r>
              <a:rPr lang="fr-FR" sz="2000" b="1" dirty="0" smtClean="0">
                <a:solidFill>
                  <a:schemeClr val="tx2"/>
                </a:solidFill>
              </a:rPr>
              <a:t>Dépassement budgétaire </a:t>
            </a:r>
            <a:r>
              <a:rPr lang="fr-FR" sz="1500" b="1" dirty="0" smtClean="0"/>
              <a:t>: </a:t>
            </a:r>
            <a:r>
              <a:rPr lang="fr-FR" sz="2000" b="1" dirty="0" smtClean="0">
                <a:solidFill>
                  <a:schemeClr val="accent2">
                    <a:lumMod val="75000"/>
                  </a:schemeClr>
                </a:solidFill>
              </a:rPr>
              <a:t> Le bénéficiaire principal n’est pas autorisé à faire des dépassement budgétaire sauf dans le cas d’autorisation préalable de donateur.</a:t>
            </a:r>
          </a:p>
          <a:p>
            <a:pPr algn="just"/>
            <a:endParaRPr lang="fr-FR" sz="2000" dirty="0" smtClean="0"/>
          </a:p>
          <a:p>
            <a:pPr lvl="0" algn="just"/>
            <a:r>
              <a:rPr lang="fr-FR" sz="2000" dirty="0" smtClean="0">
                <a:solidFill>
                  <a:srgbClr val="C00000"/>
                </a:solidFill>
              </a:rPr>
              <a:t> </a:t>
            </a:r>
            <a:endParaRPr lang="fr-FR" sz="2000" dirty="0">
              <a:solidFill>
                <a:srgbClr val="C00000"/>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0" fill="hold"/>
                                        <p:tgtEl>
                                          <p:spTgt spid="10"/>
                                        </p:tgtEl>
                                        <p:attrNameLst>
                                          <p:attrName>ppt_x</p:attrName>
                                        </p:attrNameLst>
                                      </p:cBhvr>
                                      <p:tavLst>
                                        <p:tav tm="0">
                                          <p:val>
                                            <p:strVal val="#ppt_x"/>
                                          </p:val>
                                        </p:tav>
                                        <p:tav tm="100000">
                                          <p:val>
                                            <p:strVal val="#ppt_x"/>
                                          </p:val>
                                        </p:tav>
                                      </p:tavLst>
                                    </p:anim>
                                    <p:anim calcmode="lin" valueType="num">
                                      <p:cBhvr additive="base">
                                        <p:cTn id="20" dur="50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0" fill="hold"/>
                                        <p:tgtEl>
                                          <p:spTgt spid="11"/>
                                        </p:tgtEl>
                                        <p:attrNameLst>
                                          <p:attrName>ppt_x</p:attrName>
                                        </p:attrNameLst>
                                      </p:cBhvr>
                                      <p:tavLst>
                                        <p:tav tm="0">
                                          <p:val>
                                            <p:strVal val="#ppt_x"/>
                                          </p:val>
                                        </p:tav>
                                        <p:tav tm="100000">
                                          <p:val>
                                            <p:strVal val="#ppt_x"/>
                                          </p:val>
                                        </p:tav>
                                      </p:tavLst>
                                    </p:anim>
                                    <p:anim calcmode="lin" valueType="num">
                                      <p:cBhvr additive="base">
                                        <p:cTn id="26"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404664"/>
            <a:ext cx="3888432" cy="25922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endParaRPr lang="fr-FR" sz="1500" b="1" dirty="0" smtClean="0"/>
          </a:p>
          <a:p>
            <a:pPr algn="just"/>
            <a:r>
              <a:rPr lang="fr-FR" sz="2000" b="1" dirty="0" smtClean="0">
                <a:solidFill>
                  <a:schemeClr val="tx2"/>
                </a:solidFill>
              </a:rPr>
              <a:t>Pièces justificatives </a:t>
            </a:r>
            <a:r>
              <a:rPr lang="fr-FR" sz="1500" b="1" dirty="0" smtClean="0"/>
              <a:t>: </a:t>
            </a:r>
            <a:r>
              <a:rPr lang="fr-FR" sz="2000" b="1" dirty="0" smtClean="0">
                <a:solidFill>
                  <a:schemeClr val="accent2">
                    <a:lumMod val="75000"/>
                  </a:schemeClr>
                </a:solidFill>
              </a:rPr>
              <a:t> Les règlements et les décaissements doivent être appuyés par des pièces justificatives (factures, état de paie,  </a:t>
            </a:r>
          </a:p>
          <a:p>
            <a:pPr algn="just"/>
            <a:endParaRPr lang="fr-FR" sz="2000" dirty="0" smtClean="0"/>
          </a:p>
          <a:p>
            <a:pPr lvl="0" algn="just"/>
            <a:r>
              <a:rPr lang="fr-FR" sz="2000" dirty="0" smtClean="0">
                <a:solidFill>
                  <a:srgbClr val="C00000"/>
                </a:solidFill>
              </a:rPr>
              <a:t> </a:t>
            </a:r>
            <a:endParaRPr lang="fr-FR" sz="2000" dirty="0">
              <a:solidFill>
                <a:srgbClr val="C00000"/>
              </a:solidFill>
            </a:endParaRPr>
          </a:p>
        </p:txBody>
      </p:sp>
      <p:sp>
        <p:nvSpPr>
          <p:cNvPr id="6" name="Rectangle 5"/>
          <p:cNvSpPr/>
          <p:nvPr/>
        </p:nvSpPr>
        <p:spPr>
          <a:xfrm>
            <a:off x="4716016" y="332656"/>
            <a:ext cx="3960440" cy="259228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endParaRPr lang="fr-FR" sz="1500" b="1" dirty="0" smtClean="0"/>
          </a:p>
          <a:p>
            <a:pPr algn="just"/>
            <a:r>
              <a:rPr lang="fr-FR" sz="2000" b="1" dirty="0" smtClean="0">
                <a:solidFill>
                  <a:schemeClr val="tx2"/>
                </a:solidFill>
              </a:rPr>
              <a:t>Traduction comptable des règlements et décaissements </a:t>
            </a:r>
            <a:r>
              <a:rPr lang="fr-FR" sz="1500" b="1" dirty="0" smtClean="0"/>
              <a:t>: </a:t>
            </a:r>
            <a:r>
              <a:rPr lang="fr-FR" sz="2000" b="1" dirty="0" smtClean="0">
                <a:solidFill>
                  <a:schemeClr val="accent2">
                    <a:lumMod val="75000"/>
                  </a:schemeClr>
                </a:solidFill>
              </a:rPr>
              <a:t> Les décaissements et  les règlements doivent  être traduisent </a:t>
            </a:r>
            <a:r>
              <a:rPr lang="fr-FR" sz="2000" b="1" dirty="0" err="1" smtClean="0">
                <a:solidFill>
                  <a:schemeClr val="accent2">
                    <a:lumMod val="75000"/>
                  </a:schemeClr>
                </a:solidFill>
              </a:rPr>
              <a:t>comptablement</a:t>
            </a:r>
            <a:r>
              <a:rPr lang="fr-FR" sz="2000" b="1" dirty="0" smtClean="0">
                <a:solidFill>
                  <a:schemeClr val="accent2">
                    <a:lumMod val="75000"/>
                  </a:schemeClr>
                </a:solidFill>
              </a:rPr>
              <a:t> par des écritures comptables ( imputation comptable sur les pièces…)</a:t>
            </a:r>
          </a:p>
          <a:p>
            <a:pPr algn="just"/>
            <a:endParaRPr lang="fr-FR" sz="2000" dirty="0" smtClean="0"/>
          </a:p>
          <a:p>
            <a:pPr lvl="0" algn="just"/>
            <a:r>
              <a:rPr lang="fr-FR" sz="2000" dirty="0" smtClean="0">
                <a:solidFill>
                  <a:srgbClr val="C00000"/>
                </a:solidFill>
              </a:rPr>
              <a:t> </a:t>
            </a:r>
            <a:endParaRPr lang="fr-FR" sz="2000" dirty="0">
              <a:solidFill>
                <a:srgbClr val="C00000"/>
              </a:solidFill>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0" fill="hold"/>
                                        <p:tgtEl>
                                          <p:spTgt spid="6"/>
                                        </p:tgtEl>
                                        <p:attrNameLst>
                                          <p:attrName>ppt_x</p:attrName>
                                        </p:attrNameLst>
                                      </p:cBhvr>
                                      <p:tavLst>
                                        <p:tav tm="0">
                                          <p:val>
                                            <p:strVal val="#ppt_x"/>
                                          </p:val>
                                        </p:tav>
                                        <p:tav tm="100000">
                                          <p:val>
                                            <p:strVal val="#ppt_x"/>
                                          </p:val>
                                        </p:tav>
                                      </p:tavLst>
                                    </p:anim>
                                    <p:anim calcmode="lin" valueType="num">
                                      <p:cBhvr additive="base">
                                        <p:cTn id="14"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36512" y="188640"/>
            <a:ext cx="9144000" cy="936104"/>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fr-FR" sz="3200" b="1" dirty="0" smtClean="0"/>
              <a:t>Fiche projet  </a:t>
            </a:r>
            <a:endParaRPr lang="fr-FR" sz="3000" b="1" dirty="0">
              <a:solidFill>
                <a:schemeClr val="tx1"/>
              </a:solidFill>
              <a:latin typeface="Times New Roman" pitchFamily="18" charset="0"/>
              <a:cs typeface="Times New Roman" pitchFamily="18" charset="0"/>
            </a:endParaRPr>
          </a:p>
        </p:txBody>
      </p:sp>
      <p:sp>
        <p:nvSpPr>
          <p:cNvPr id="3" name="Rectangle 2"/>
          <p:cNvSpPr/>
          <p:nvPr/>
        </p:nvSpPr>
        <p:spPr>
          <a:xfrm>
            <a:off x="0" y="1340768"/>
            <a:ext cx="9144000" cy="295232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fr-FR" sz="2400" dirty="0" smtClean="0">
                <a:latin typeface="Times New Roman" pitchFamily="18" charset="0"/>
                <a:cs typeface="Times New Roman" pitchFamily="18" charset="0"/>
              </a:rPr>
              <a:t>Ce livrable est particulièrement important dans la mesure où il définit toute l’organisation du projet. En le préparant, le chef de projet liste toutes les phases, étapes et tâches qui devront être réalisées pour aboutir au livrable final. Elle sera ensuite mise à jour chaque fin de période. Sans être un document contractuel, la fiche de projet est un outil mis au service de la transparence entre le prestataire et son client.</a:t>
            </a:r>
          </a:p>
          <a:p>
            <a:pPr algn="just"/>
            <a:r>
              <a:rPr lang="fr-FR" sz="2400" dirty="0" smtClean="0">
                <a:latin typeface="Times New Roman" pitchFamily="18" charset="0"/>
                <a:cs typeface="Times New Roman" pitchFamily="18" charset="0"/>
              </a:rPr>
              <a:t>Le projet est un objectif extraordinaire qui combine cinq aspects :</a:t>
            </a:r>
          </a:p>
        </p:txBody>
      </p:sp>
      <p:sp>
        <p:nvSpPr>
          <p:cNvPr id="4" name="Rectangle 3"/>
          <p:cNvSpPr/>
          <p:nvPr/>
        </p:nvSpPr>
        <p:spPr>
          <a:xfrm>
            <a:off x="0" y="4437112"/>
            <a:ext cx="4139952" cy="57606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r>
              <a:rPr lang="fr-FR" sz="2000" b="1" dirty="0" smtClean="0">
                <a:solidFill>
                  <a:schemeClr val="tx2"/>
                </a:solidFill>
              </a:rPr>
              <a:t>Fonctionnel : réponse à un besoin</a:t>
            </a:r>
          </a:p>
          <a:p>
            <a:pPr lvl="0" algn="just"/>
            <a:r>
              <a:rPr lang="fr-FR" sz="2000" b="1" dirty="0" smtClean="0">
                <a:solidFill>
                  <a:schemeClr val="tx2"/>
                </a:solidFill>
              </a:rPr>
              <a:t> </a:t>
            </a:r>
            <a:endParaRPr lang="fr-FR" sz="2000" b="1" dirty="0">
              <a:solidFill>
                <a:schemeClr val="tx2"/>
              </a:solidFill>
            </a:endParaRPr>
          </a:p>
        </p:txBody>
      </p:sp>
      <p:sp>
        <p:nvSpPr>
          <p:cNvPr id="5" name="Rectangle 4"/>
          <p:cNvSpPr/>
          <p:nvPr/>
        </p:nvSpPr>
        <p:spPr>
          <a:xfrm>
            <a:off x="4427984" y="4437112"/>
            <a:ext cx="4716016" cy="576064"/>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r>
              <a:rPr lang="fr-FR" sz="2000" b="1" dirty="0" smtClean="0">
                <a:solidFill>
                  <a:schemeClr val="tx2"/>
                </a:solidFill>
              </a:rPr>
              <a:t>Technique : respect des spécifications et des contraintes de mise en œuvre</a:t>
            </a:r>
          </a:p>
          <a:p>
            <a:pPr lvl="0" algn="just"/>
            <a:r>
              <a:rPr lang="fr-FR" sz="2000" b="1" dirty="0" smtClean="0">
                <a:solidFill>
                  <a:schemeClr val="tx2"/>
                </a:solidFill>
              </a:rPr>
              <a:t> </a:t>
            </a:r>
            <a:endParaRPr lang="fr-FR" sz="2000" b="1" dirty="0">
              <a:solidFill>
                <a:schemeClr val="tx2"/>
              </a:solidFill>
            </a:endParaRPr>
          </a:p>
        </p:txBody>
      </p:sp>
      <p:sp>
        <p:nvSpPr>
          <p:cNvPr id="6" name="Rectangle 5"/>
          <p:cNvSpPr/>
          <p:nvPr/>
        </p:nvSpPr>
        <p:spPr>
          <a:xfrm>
            <a:off x="0" y="5157192"/>
            <a:ext cx="4139952" cy="11521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just"/>
            <a:r>
              <a:rPr lang="fr-FR" sz="2000" b="1" dirty="0" smtClean="0">
                <a:solidFill>
                  <a:schemeClr val="tx2"/>
                </a:solidFill>
              </a:rPr>
              <a:t>Organisationnel : respect d'un mode de fonctionnement (rôles, fonctions, culture, résistance au changement) de la structure cible</a:t>
            </a:r>
          </a:p>
          <a:p>
            <a:pPr lvl="0" algn="just"/>
            <a:r>
              <a:rPr lang="fr-FR" sz="2000" b="1" dirty="0" smtClean="0">
                <a:solidFill>
                  <a:schemeClr val="tx2"/>
                </a:solidFill>
              </a:rPr>
              <a:t> </a:t>
            </a:r>
            <a:endParaRPr lang="fr-FR" sz="2000" b="1" dirty="0">
              <a:solidFill>
                <a:schemeClr val="tx2"/>
              </a:solidFill>
            </a:endParaRPr>
          </a:p>
        </p:txBody>
      </p:sp>
      <p:sp>
        <p:nvSpPr>
          <p:cNvPr id="7" name="Rectangle 6"/>
          <p:cNvSpPr/>
          <p:nvPr/>
        </p:nvSpPr>
        <p:spPr>
          <a:xfrm>
            <a:off x="4427984" y="5157192"/>
            <a:ext cx="4716016" cy="1152128"/>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r>
              <a:rPr lang="fr-FR" sz="2000" b="1" dirty="0" smtClean="0">
                <a:solidFill>
                  <a:schemeClr val="tx2"/>
                </a:solidFill>
              </a:rPr>
              <a:t>Délais : respect des échéances (</a:t>
            </a:r>
            <a:r>
              <a:rPr lang="fr-FR" sz="2000" b="1" dirty="0" smtClean="0">
                <a:solidFill>
                  <a:schemeClr val="tx2"/>
                </a:solidFill>
                <a:hlinkClick r:id="rId2" tooltip="Planning"/>
              </a:rPr>
              <a:t>planning</a:t>
            </a:r>
            <a:r>
              <a:rPr lang="fr-FR" sz="2000" b="1" dirty="0" smtClean="0">
                <a:solidFill>
                  <a:schemeClr val="tx2"/>
                </a:solidFill>
              </a:rPr>
              <a:t>)</a:t>
            </a:r>
          </a:p>
          <a:p>
            <a:pPr lvl="0" algn="just"/>
            <a:r>
              <a:rPr lang="fr-FR" sz="2000" b="1" dirty="0" smtClean="0">
                <a:solidFill>
                  <a:schemeClr val="tx2"/>
                </a:solidFill>
              </a:rPr>
              <a:t> </a:t>
            </a:r>
          </a:p>
        </p:txBody>
      </p:sp>
      <p:sp>
        <p:nvSpPr>
          <p:cNvPr id="8" name="Rectangle 7"/>
          <p:cNvSpPr/>
          <p:nvPr/>
        </p:nvSpPr>
        <p:spPr>
          <a:xfrm>
            <a:off x="0" y="6381328"/>
            <a:ext cx="9144000" cy="47667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just"/>
            <a:endParaRPr lang="fr-FR" sz="2000" dirty="0" smtClean="0"/>
          </a:p>
          <a:p>
            <a:pPr algn="ctr"/>
            <a:r>
              <a:rPr lang="fr-FR" sz="2500" b="1" dirty="0" smtClean="0">
                <a:solidFill>
                  <a:schemeClr val="accent2">
                    <a:lumMod val="75000"/>
                  </a:schemeClr>
                </a:solidFill>
                <a:latin typeface="Times New Roman" pitchFamily="18" charset="0"/>
                <a:cs typeface="Times New Roman" pitchFamily="18" charset="0"/>
              </a:rPr>
              <a:t>Coûts : respect du budget</a:t>
            </a:r>
          </a:p>
          <a:p>
            <a:pPr lvl="0" algn="just"/>
            <a:r>
              <a:rPr lang="fr-FR" sz="2000" b="1" dirty="0" smtClean="0">
                <a:solidFill>
                  <a:schemeClr val="tx2"/>
                </a:solidFill>
              </a:rPr>
              <a:t> </a:t>
            </a: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0" fill="hold"/>
                                        <p:tgtEl>
                                          <p:spTgt spid="4"/>
                                        </p:tgtEl>
                                        <p:attrNameLst>
                                          <p:attrName>ppt_x</p:attrName>
                                        </p:attrNameLst>
                                      </p:cBhvr>
                                      <p:tavLst>
                                        <p:tav tm="0">
                                          <p:val>
                                            <p:strVal val="#ppt_x"/>
                                          </p:val>
                                        </p:tav>
                                        <p:tav tm="100000">
                                          <p:val>
                                            <p:strVal val="#ppt_x"/>
                                          </p:val>
                                        </p:tav>
                                      </p:tavLst>
                                    </p:anim>
                                    <p:anim calcmode="lin" valueType="num">
                                      <p:cBhvr additive="base">
                                        <p:cTn id="20"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0" fill="hold"/>
                                        <p:tgtEl>
                                          <p:spTgt spid="5"/>
                                        </p:tgtEl>
                                        <p:attrNameLst>
                                          <p:attrName>ppt_x</p:attrName>
                                        </p:attrNameLst>
                                      </p:cBhvr>
                                      <p:tavLst>
                                        <p:tav tm="0">
                                          <p:val>
                                            <p:strVal val="#ppt_x"/>
                                          </p:val>
                                        </p:tav>
                                        <p:tav tm="100000">
                                          <p:val>
                                            <p:strVal val="#ppt_x"/>
                                          </p:val>
                                        </p:tav>
                                      </p:tavLst>
                                    </p:anim>
                                    <p:anim calcmode="lin" valueType="num">
                                      <p:cBhvr additive="base">
                                        <p:cTn id="26"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0" fill="hold"/>
                                        <p:tgtEl>
                                          <p:spTgt spid="6"/>
                                        </p:tgtEl>
                                        <p:attrNameLst>
                                          <p:attrName>ppt_x</p:attrName>
                                        </p:attrNameLst>
                                      </p:cBhvr>
                                      <p:tavLst>
                                        <p:tav tm="0">
                                          <p:val>
                                            <p:strVal val="#ppt_x"/>
                                          </p:val>
                                        </p:tav>
                                        <p:tav tm="100000">
                                          <p:val>
                                            <p:strVal val="#ppt_x"/>
                                          </p:val>
                                        </p:tav>
                                      </p:tavLst>
                                    </p:anim>
                                    <p:anim calcmode="lin" valueType="num">
                                      <p:cBhvr additive="base">
                                        <p:cTn id="32"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0" fill="hold"/>
                                        <p:tgtEl>
                                          <p:spTgt spid="7"/>
                                        </p:tgtEl>
                                        <p:attrNameLst>
                                          <p:attrName>ppt_x</p:attrName>
                                        </p:attrNameLst>
                                      </p:cBhvr>
                                      <p:tavLst>
                                        <p:tav tm="0">
                                          <p:val>
                                            <p:strVal val="#ppt_x"/>
                                          </p:val>
                                        </p:tav>
                                        <p:tav tm="100000">
                                          <p:val>
                                            <p:strVal val="#ppt_x"/>
                                          </p:val>
                                        </p:tav>
                                      </p:tavLst>
                                    </p:anim>
                                    <p:anim calcmode="lin" valueType="num">
                                      <p:cBhvr additive="base">
                                        <p:cTn id="3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0" fill="hold"/>
                                        <p:tgtEl>
                                          <p:spTgt spid="8"/>
                                        </p:tgtEl>
                                        <p:attrNameLst>
                                          <p:attrName>ppt_x</p:attrName>
                                        </p:attrNameLst>
                                      </p:cBhvr>
                                      <p:tavLst>
                                        <p:tav tm="0">
                                          <p:val>
                                            <p:strVal val="#ppt_x"/>
                                          </p:val>
                                        </p:tav>
                                        <p:tav tm="100000">
                                          <p:val>
                                            <p:strVal val="#ppt_x"/>
                                          </p:val>
                                        </p:tav>
                                      </p:tavLst>
                                    </p:anim>
                                    <p:anim calcmode="lin" valueType="num">
                                      <p:cBhvr additive="base">
                                        <p:cTn id="44"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25891</TotalTime>
  <Words>1673</Words>
  <Application>Microsoft Office PowerPoint</Application>
  <PresentationFormat>Affichage à l'écran (4:3)</PresentationFormat>
  <Paragraphs>247</Paragraphs>
  <Slides>15</Slides>
  <Notes>5</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CONTROLE INTERNE : LES NOUVELLES REGLEMENTATIONS ET LEUR EVALUATION PAR L’AUDITEUR DANS LE CADRE D’UNE MISSION D’AUDIT DES ETATS FINANCIERS</dc:title>
  <dc:creator>GRIRA_AMTA</dc:creator>
  <cp:lastModifiedBy>user</cp:lastModifiedBy>
  <cp:revision>69</cp:revision>
  <dcterms:created xsi:type="dcterms:W3CDTF">2012-12-19T22:21:46Z</dcterms:created>
  <dcterms:modified xsi:type="dcterms:W3CDTF">2015-05-14T12:06:11Z</dcterms:modified>
</cp:coreProperties>
</file>